
<file path=[Content_Types].xml><?xml version="1.0" encoding="utf-8"?>
<Types xmlns="http://schemas.openxmlformats.org/package/2006/content-types">
  <Default Extension="jpeg" ContentType="image/jpeg"/>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93"/>
  </p:handoutMasterIdLst>
  <p:sldIdLst>
    <p:sldId id="1004" r:id="rId3"/>
    <p:sldId id="1141" r:id="rId5"/>
    <p:sldId id="1142" r:id="rId6"/>
    <p:sldId id="1143" r:id="rId7"/>
    <p:sldId id="1144" r:id="rId8"/>
    <p:sldId id="1060" r:id="rId9"/>
    <p:sldId id="1061" r:id="rId10"/>
    <p:sldId id="1063" r:id="rId11"/>
    <p:sldId id="1140" r:id="rId12"/>
    <p:sldId id="1062" r:id="rId13"/>
    <p:sldId id="1138" r:id="rId14"/>
    <p:sldId id="1148" r:id="rId15"/>
    <p:sldId id="1139" r:id="rId16"/>
    <p:sldId id="1064" r:id="rId17"/>
    <p:sldId id="1065" r:id="rId18"/>
    <p:sldId id="1066" r:id="rId19"/>
    <p:sldId id="1067" r:id="rId20"/>
    <p:sldId id="1068" r:id="rId21"/>
    <p:sldId id="1069" r:id="rId22"/>
    <p:sldId id="1070" r:id="rId23"/>
    <p:sldId id="1071" r:id="rId24"/>
    <p:sldId id="1072" r:id="rId25"/>
    <p:sldId id="1073" r:id="rId26"/>
    <p:sldId id="1147" r:id="rId27"/>
    <p:sldId id="1074" r:id="rId28"/>
    <p:sldId id="1145" r:id="rId29"/>
    <p:sldId id="1075" r:id="rId30"/>
    <p:sldId id="1077" r:id="rId31"/>
    <p:sldId id="1078" r:id="rId32"/>
    <p:sldId id="1079" r:id="rId33"/>
    <p:sldId id="1080" r:id="rId34"/>
    <p:sldId id="1081" r:id="rId35"/>
    <p:sldId id="1082" r:id="rId36"/>
    <p:sldId id="1083" r:id="rId37"/>
    <p:sldId id="1084" r:id="rId38"/>
    <p:sldId id="1085" r:id="rId39"/>
    <p:sldId id="1146" r:id="rId40"/>
    <p:sldId id="1149" r:id="rId41"/>
    <p:sldId id="1086" r:id="rId42"/>
    <p:sldId id="1087" r:id="rId43"/>
    <p:sldId id="1088" r:id="rId44"/>
    <p:sldId id="1089" r:id="rId45"/>
    <p:sldId id="1090" r:id="rId46"/>
    <p:sldId id="1091" r:id="rId47"/>
    <p:sldId id="1092" r:id="rId48"/>
    <p:sldId id="1093" r:id="rId49"/>
    <p:sldId id="1094" r:id="rId50"/>
    <p:sldId id="1095" r:id="rId51"/>
    <p:sldId id="1096" r:id="rId52"/>
    <p:sldId id="1099" r:id="rId53"/>
    <p:sldId id="1100" r:id="rId54"/>
    <p:sldId id="1101" r:id="rId55"/>
    <p:sldId id="1102" r:id="rId56"/>
    <p:sldId id="1103" r:id="rId57"/>
    <p:sldId id="1104" r:id="rId58"/>
    <p:sldId id="1105" r:id="rId59"/>
    <p:sldId id="1106" r:id="rId60"/>
    <p:sldId id="1107" r:id="rId61"/>
    <p:sldId id="1108" r:id="rId62"/>
    <p:sldId id="1109" r:id="rId63"/>
    <p:sldId id="1150" r:id="rId64"/>
    <p:sldId id="1151" r:id="rId65"/>
    <p:sldId id="1152" r:id="rId66"/>
    <p:sldId id="1153" r:id="rId67"/>
    <p:sldId id="1154" r:id="rId68"/>
    <p:sldId id="1155" r:id="rId69"/>
    <p:sldId id="1156" r:id="rId70"/>
    <p:sldId id="1157" r:id="rId71"/>
    <p:sldId id="1110" r:id="rId72"/>
    <p:sldId id="1111" r:id="rId73"/>
    <p:sldId id="1112" r:id="rId74"/>
    <p:sldId id="1113" r:id="rId75"/>
    <p:sldId id="1114" r:id="rId76"/>
    <p:sldId id="1115" r:id="rId77"/>
    <p:sldId id="1116" r:id="rId78"/>
    <p:sldId id="1117" r:id="rId79"/>
    <p:sldId id="1118" r:id="rId80"/>
    <p:sldId id="1119" r:id="rId81"/>
    <p:sldId id="1120" r:id="rId82"/>
    <p:sldId id="1121" r:id="rId83"/>
    <p:sldId id="1122" r:id="rId84"/>
    <p:sldId id="1123" r:id="rId85"/>
    <p:sldId id="1130" r:id="rId86"/>
    <p:sldId id="1131" r:id="rId87"/>
    <p:sldId id="1134" r:id="rId88"/>
    <p:sldId id="1135" r:id="rId89"/>
    <p:sldId id="1136" r:id="rId90"/>
    <p:sldId id="1137" r:id="rId91"/>
    <p:sldId id="861" r:id="rId92"/>
  </p:sldIdLst>
  <p:sldSz cx="11553825" cy="6499225"/>
  <p:notesSz cx="7315200" cy="9601200"/>
  <p:defaultTextStyle>
    <a:defPPr>
      <a:defRPr lang="en-US"/>
    </a:defPPr>
    <a:lvl1pPr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FC80"/>
    <a:srgbClr val="4A2CFE"/>
    <a:srgbClr val="0000FF"/>
    <a:srgbClr val="FFFF99"/>
    <a:srgbClr val="FFFF66"/>
    <a:srgbClr val="FFDDFF"/>
    <a:srgbClr val="A3C4FF"/>
    <a:srgbClr val="3795AF"/>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189" autoAdjust="0"/>
    <p:restoredTop sz="79613" autoAdjust="0"/>
  </p:normalViewPr>
  <p:slideViewPr>
    <p:cSldViewPr>
      <p:cViewPr varScale="1">
        <p:scale>
          <a:sx n="40" d="100"/>
          <a:sy n="40" d="100"/>
        </p:scale>
        <p:origin x="-1747" y="-77"/>
      </p:cViewPr>
      <p:guideLst>
        <p:guide orient="horz" pos="2047"/>
        <p:guide pos="36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948"/>
    </p:cViewPr>
  </p:sorterViewPr>
  <p:notesViewPr>
    <p:cSldViewPr>
      <p:cViewPr varScale="1">
        <p:scale>
          <a:sx n="64" d="100"/>
          <a:sy n="64" d="100"/>
        </p:scale>
        <p:origin x="3082" y="53"/>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96" Type="http://schemas.openxmlformats.org/officeDocument/2006/relationships/tableStyles" Target="tableStyles.xml"/><Relationship Id="rId95" Type="http://schemas.openxmlformats.org/officeDocument/2006/relationships/viewProps" Target="viewProps.xml"/><Relationship Id="rId94" Type="http://schemas.openxmlformats.org/officeDocument/2006/relationships/presProps" Target="presProps.xml"/><Relationship Id="rId93" Type="http://schemas.openxmlformats.org/officeDocument/2006/relationships/handoutMaster" Target="handoutMasters/handoutMaster1.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643184B-0EB4-4645-BA5D-0FB4C7AB0105}" type="doc">
      <dgm:prSet loTypeId="urn:microsoft.com/office/officeart/2005/8/layout/process2" loCatId="process" qsTypeId="urn:microsoft.com/office/officeart/2005/8/quickstyle/simple1" qsCatId="simple" csTypeId="urn:microsoft.com/office/officeart/2005/8/colors/accent1_2" csCatId="accent1" phldr="1"/>
      <dgm:spPr/>
    </dgm:pt>
    <dgm:pt modelId="{A928A6E9-90C7-44D2-BA3F-4B4A50211712}">
      <dgm:prSet phldrT="[文本]"/>
      <dgm:spPr/>
      <dgm:t>
        <a:bodyPr/>
        <a:lstStyle/>
        <a:p>
          <a:r>
            <a:rPr lang="zh-CN" altLang="en-US" dirty="0"/>
            <a:t>应用程序</a:t>
          </a:r>
        </a:p>
      </dgm:t>
    </dgm:pt>
    <dgm:pt modelId="{8AE6EE4C-8083-47EC-8C20-307F77588A7D}" cxnId="{6495EE61-ADA6-47E0-B2EF-18E9D8D6E8CB}" type="parTrans">
      <dgm:prSet/>
      <dgm:spPr/>
    </dgm:pt>
    <dgm:pt modelId="{95AAD01D-B8FC-4057-9EE0-52A4D08A6508}" cxnId="{6495EE61-ADA6-47E0-B2EF-18E9D8D6E8CB}" type="sibTrans">
      <dgm:prSet/>
      <dgm:spPr/>
      <dgm:t>
        <a:bodyPr/>
        <a:lstStyle/>
        <a:p>
          <a:endParaRPr lang="zh-CN" altLang="en-US"/>
        </a:p>
      </dgm:t>
    </dgm:pt>
    <dgm:pt modelId="{2EA322A8-71FF-46F0-AFE0-FE8446658282}">
      <dgm:prSet phldrT="[文本]"/>
      <dgm:spPr/>
      <dgm:t>
        <a:bodyPr/>
        <a:lstStyle/>
        <a:p>
          <a:r>
            <a:rPr lang="zh-CN" altLang="en-US" dirty="0"/>
            <a:t>数据库</a:t>
          </a:r>
        </a:p>
      </dgm:t>
    </dgm:pt>
    <dgm:pt modelId="{B1F881B4-040E-4B6C-BD3E-F30014ADB230}" cxnId="{6227EE4F-3DA6-45B6-904B-0FA8A7602EA2}" type="parTrans">
      <dgm:prSet/>
      <dgm:spPr/>
    </dgm:pt>
    <dgm:pt modelId="{A6198ABF-1037-43D4-A6D0-0CE6ACBA432A}" cxnId="{6227EE4F-3DA6-45B6-904B-0FA8A7602EA2}" type="sibTrans">
      <dgm:prSet/>
      <dgm:spPr/>
      <dgm:t>
        <a:bodyPr/>
        <a:lstStyle/>
        <a:p>
          <a:endParaRPr lang="zh-CN" altLang="en-US"/>
        </a:p>
      </dgm:t>
    </dgm:pt>
    <dgm:pt modelId="{97C3E762-258C-4CC2-AFEB-BF0B0614B988}">
      <dgm:prSet phldrT="[文本]"/>
      <dgm:spPr/>
      <dgm:t>
        <a:bodyPr/>
        <a:lstStyle/>
        <a:p>
          <a:r>
            <a:rPr lang="zh-CN" altLang="en-US" dirty="0"/>
            <a:t>文件系统</a:t>
          </a:r>
        </a:p>
      </dgm:t>
    </dgm:pt>
    <dgm:pt modelId="{D947E283-FC71-4C62-A33A-EED4B69B2047}" cxnId="{B2E1C2B2-5C35-4ED1-BDAD-4EE9DEF98B9F}" type="parTrans">
      <dgm:prSet/>
      <dgm:spPr/>
    </dgm:pt>
    <dgm:pt modelId="{827577A7-E3EA-4D0B-A3F8-CFFA981E6893}" cxnId="{B2E1C2B2-5C35-4ED1-BDAD-4EE9DEF98B9F}" type="sibTrans">
      <dgm:prSet/>
      <dgm:spPr/>
      <dgm:t>
        <a:bodyPr/>
        <a:lstStyle/>
        <a:p>
          <a:endParaRPr lang="zh-CN" altLang="en-US"/>
        </a:p>
      </dgm:t>
    </dgm:pt>
    <dgm:pt modelId="{573C900C-F7D4-42B5-BF0C-4AE5B42385A3}">
      <dgm:prSet phldrT="[文本]"/>
      <dgm:spPr/>
      <dgm:t>
        <a:bodyPr/>
        <a:lstStyle/>
        <a:p>
          <a:r>
            <a:rPr lang="zh-CN" altLang="en-US" dirty="0"/>
            <a:t>固态盘的</a:t>
          </a:r>
          <a:r>
            <a:rPr lang="en-US" altLang="zh-CN" dirty="0"/>
            <a:t>FTL</a:t>
          </a:r>
          <a:r>
            <a:rPr lang="zh-CN" altLang="en-US" dirty="0"/>
            <a:t>层</a:t>
          </a:r>
        </a:p>
      </dgm:t>
    </dgm:pt>
    <dgm:pt modelId="{E8FC6881-1828-46EA-917B-510BEB942720}" cxnId="{62BE6900-3F62-4B24-919A-6243CF88DCE0}" type="parTrans">
      <dgm:prSet/>
      <dgm:spPr/>
    </dgm:pt>
    <dgm:pt modelId="{FE76A49C-7BE4-441C-BBB5-54F9F933FAF2}" cxnId="{62BE6900-3F62-4B24-919A-6243CF88DCE0}" type="sibTrans">
      <dgm:prSet/>
      <dgm:spPr/>
    </dgm:pt>
    <dgm:pt modelId="{82255BF4-CC6A-411C-876A-475E52A32004}" type="pres">
      <dgm:prSet presAssocID="{A643184B-0EB4-4645-BA5D-0FB4C7AB0105}" presName="linearFlow" presStyleCnt="0">
        <dgm:presLayoutVars>
          <dgm:resizeHandles val="exact"/>
        </dgm:presLayoutVars>
      </dgm:prSet>
      <dgm:spPr/>
    </dgm:pt>
    <dgm:pt modelId="{7C54460C-27C4-4962-A8D4-1A3BC7B0AB9C}" type="pres">
      <dgm:prSet presAssocID="{A928A6E9-90C7-44D2-BA3F-4B4A50211712}" presName="node" presStyleLbl="node1" presStyleIdx="0" presStyleCnt="4">
        <dgm:presLayoutVars>
          <dgm:bulletEnabled val="1"/>
        </dgm:presLayoutVars>
      </dgm:prSet>
      <dgm:spPr/>
      <dgm:t>
        <a:bodyPr/>
        <a:lstStyle/>
        <a:p>
          <a:endParaRPr lang="zh-CN" altLang="en-US"/>
        </a:p>
      </dgm:t>
    </dgm:pt>
    <dgm:pt modelId="{2C878B50-D43F-46C0-957E-0AC6A279869D}" type="pres">
      <dgm:prSet presAssocID="{95AAD01D-B8FC-4057-9EE0-52A4D08A6508}" presName="sibTrans" presStyleLbl="sibTrans2D1" presStyleIdx="0" presStyleCnt="3"/>
      <dgm:spPr/>
      <dgm:t>
        <a:bodyPr/>
        <a:lstStyle/>
        <a:p>
          <a:endParaRPr lang="zh-CN" altLang="en-US"/>
        </a:p>
      </dgm:t>
    </dgm:pt>
    <dgm:pt modelId="{14E58979-B2A2-4FEB-BB4B-5FA1135F9E5E}" type="pres">
      <dgm:prSet presAssocID="{95AAD01D-B8FC-4057-9EE0-52A4D08A6508}" presName="connectorText" presStyleLbl="sibTrans2D1" presStyleIdx="0" presStyleCnt="3"/>
      <dgm:spPr/>
      <dgm:t>
        <a:bodyPr/>
        <a:lstStyle/>
        <a:p>
          <a:endParaRPr lang="zh-CN" altLang="en-US"/>
        </a:p>
      </dgm:t>
    </dgm:pt>
    <dgm:pt modelId="{05C9BD5B-62CC-4C6E-ACBF-2B2701E75F81}" type="pres">
      <dgm:prSet presAssocID="{2EA322A8-71FF-46F0-AFE0-FE8446658282}" presName="node" presStyleLbl="node1" presStyleIdx="1" presStyleCnt="4">
        <dgm:presLayoutVars>
          <dgm:bulletEnabled val="1"/>
        </dgm:presLayoutVars>
      </dgm:prSet>
      <dgm:spPr/>
      <dgm:t>
        <a:bodyPr/>
        <a:lstStyle/>
        <a:p>
          <a:endParaRPr lang="zh-CN" altLang="en-US"/>
        </a:p>
      </dgm:t>
    </dgm:pt>
    <dgm:pt modelId="{DA761823-5E99-48F0-8CC0-81034EBEE874}" type="pres">
      <dgm:prSet presAssocID="{A6198ABF-1037-43D4-A6D0-0CE6ACBA432A}" presName="sibTrans" presStyleLbl="sibTrans2D1" presStyleIdx="1" presStyleCnt="3"/>
      <dgm:spPr/>
      <dgm:t>
        <a:bodyPr/>
        <a:lstStyle/>
        <a:p>
          <a:endParaRPr lang="zh-CN" altLang="en-US"/>
        </a:p>
      </dgm:t>
    </dgm:pt>
    <dgm:pt modelId="{E2E01DF4-35A5-49B0-9909-4178922D0041}" type="pres">
      <dgm:prSet presAssocID="{A6198ABF-1037-43D4-A6D0-0CE6ACBA432A}" presName="connectorText" presStyleLbl="sibTrans2D1" presStyleIdx="1" presStyleCnt="3"/>
      <dgm:spPr/>
      <dgm:t>
        <a:bodyPr/>
        <a:lstStyle/>
        <a:p>
          <a:endParaRPr lang="zh-CN" altLang="en-US"/>
        </a:p>
      </dgm:t>
    </dgm:pt>
    <dgm:pt modelId="{5A83F97D-6338-47BF-B70B-11CDB74C6106}" type="pres">
      <dgm:prSet presAssocID="{97C3E762-258C-4CC2-AFEB-BF0B0614B988}" presName="node" presStyleLbl="node1" presStyleIdx="2" presStyleCnt="4">
        <dgm:presLayoutVars>
          <dgm:bulletEnabled val="1"/>
        </dgm:presLayoutVars>
      </dgm:prSet>
      <dgm:spPr/>
      <dgm:t>
        <a:bodyPr/>
        <a:lstStyle/>
        <a:p>
          <a:endParaRPr lang="zh-CN" altLang="en-US"/>
        </a:p>
      </dgm:t>
    </dgm:pt>
    <dgm:pt modelId="{BC6A9823-9882-407D-891F-D3C4E82C38A7}" type="pres">
      <dgm:prSet presAssocID="{827577A7-E3EA-4D0B-A3F8-CFFA981E6893}" presName="sibTrans" presStyleLbl="sibTrans2D1" presStyleIdx="2" presStyleCnt="3"/>
      <dgm:spPr/>
      <dgm:t>
        <a:bodyPr/>
        <a:lstStyle/>
        <a:p>
          <a:endParaRPr lang="zh-CN" altLang="en-US"/>
        </a:p>
      </dgm:t>
    </dgm:pt>
    <dgm:pt modelId="{28DF89ED-0009-4CB0-A768-BDCBB2437386}" type="pres">
      <dgm:prSet presAssocID="{827577A7-E3EA-4D0B-A3F8-CFFA981E6893}" presName="connectorText" presStyleLbl="sibTrans2D1" presStyleIdx="2" presStyleCnt="3"/>
      <dgm:spPr/>
      <dgm:t>
        <a:bodyPr/>
        <a:lstStyle/>
        <a:p>
          <a:endParaRPr lang="zh-CN" altLang="en-US"/>
        </a:p>
      </dgm:t>
    </dgm:pt>
    <dgm:pt modelId="{208260C5-91A1-4A6E-8325-9870E75F420E}" type="pres">
      <dgm:prSet presAssocID="{573C900C-F7D4-42B5-BF0C-4AE5B42385A3}" presName="node" presStyleLbl="node1" presStyleIdx="3" presStyleCnt="4">
        <dgm:presLayoutVars>
          <dgm:bulletEnabled val="1"/>
        </dgm:presLayoutVars>
      </dgm:prSet>
      <dgm:spPr/>
      <dgm:t>
        <a:bodyPr/>
        <a:lstStyle/>
        <a:p>
          <a:endParaRPr lang="zh-CN" altLang="en-US"/>
        </a:p>
      </dgm:t>
    </dgm:pt>
  </dgm:ptLst>
  <dgm:cxnLst>
    <dgm:cxn modelId="{B2E1C2B2-5C35-4ED1-BDAD-4EE9DEF98B9F}" srcId="{A643184B-0EB4-4645-BA5D-0FB4C7AB0105}" destId="{97C3E762-258C-4CC2-AFEB-BF0B0614B988}" srcOrd="2" destOrd="0" parTransId="{D947E283-FC71-4C62-A33A-EED4B69B2047}" sibTransId="{827577A7-E3EA-4D0B-A3F8-CFFA981E6893}"/>
    <dgm:cxn modelId="{62BE6900-3F62-4B24-919A-6243CF88DCE0}" srcId="{A643184B-0EB4-4645-BA5D-0FB4C7AB0105}" destId="{573C900C-F7D4-42B5-BF0C-4AE5B42385A3}" srcOrd="3" destOrd="0" parTransId="{E8FC6881-1828-46EA-917B-510BEB942720}" sibTransId="{FE76A49C-7BE4-441C-BBB5-54F9F933FAF2}"/>
    <dgm:cxn modelId="{2C1C1DE1-ABEE-4E12-B8A2-A8969A0B36D7}" type="presOf" srcId="{95AAD01D-B8FC-4057-9EE0-52A4D08A6508}" destId="{14E58979-B2A2-4FEB-BB4B-5FA1135F9E5E}" srcOrd="1" destOrd="0" presId="urn:microsoft.com/office/officeart/2005/8/layout/process2"/>
    <dgm:cxn modelId="{0F411481-2FFD-448B-9415-1BCBF36DBDB3}" type="presOf" srcId="{573C900C-F7D4-42B5-BF0C-4AE5B42385A3}" destId="{208260C5-91A1-4A6E-8325-9870E75F420E}" srcOrd="0" destOrd="0" presId="urn:microsoft.com/office/officeart/2005/8/layout/process2"/>
    <dgm:cxn modelId="{CD21B58C-A8C7-45CC-AA49-151D9E7B0B98}" type="presOf" srcId="{A928A6E9-90C7-44D2-BA3F-4B4A50211712}" destId="{7C54460C-27C4-4962-A8D4-1A3BC7B0AB9C}" srcOrd="0" destOrd="0" presId="urn:microsoft.com/office/officeart/2005/8/layout/process2"/>
    <dgm:cxn modelId="{9DE835D9-C64D-4F90-8D16-566318969EC5}" type="presOf" srcId="{827577A7-E3EA-4D0B-A3F8-CFFA981E6893}" destId="{BC6A9823-9882-407D-891F-D3C4E82C38A7}" srcOrd="0" destOrd="0" presId="urn:microsoft.com/office/officeart/2005/8/layout/process2"/>
    <dgm:cxn modelId="{7BFFB136-8AEC-48FE-9BB0-E4263A2181FD}" type="presOf" srcId="{A643184B-0EB4-4645-BA5D-0FB4C7AB0105}" destId="{82255BF4-CC6A-411C-876A-475E52A32004}" srcOrd="0" destOrd="0" presId="urn:microsoft.com/office/officeart/2005/8/layout/process2"/>
    <dgm:cxn modelId="{2DF56B00-EE89-42C1-9502-542BEFF23C0B}" type="presOf" srcId="{827577A7-E3EA-4D0B-A3F8-CFFA981E6893}" destId="{28DF89ED-0009-4CB0-A768-BDCBB2437386}" srcOrd="1" destOrd="0" presId="urn:microsoft.com/office/officeart/2005/8/layout/process2"/>
    <dgm:cxn modelId="{6E24E8BC-992F-45F6-82CD-51389CEB9A24}" type="presOf" srcId="{A6198ABF-1037-43D4-A6D0-0CE6ACBA432A}" destId="{E2E01DF4-35A5-49B0-9909-4178922D0041}" srcOrd="1" destOrd="0" presId="urn:microsoft.com/office/officeart/2005/8/layout/process2"/>
    <dgm:cxn modelId="{25EF985A-F7F3-49AB-97A4-438D6CAB4386}" type="presOf" srcId="{97C3E762-258C-4CC2-AFEB-BF0B0614B988}" destId="{5A83F97D-6338-47BF-B70B-11CDB74C6106}" srcOrd="0" destOrd="0" presId="urn:microsoft.com/office/officeart/2005/8/layout/process2"/>
    <dgm:cxn modelId="{EF259983-1E23-423F-913F-35A455D96060}" type="presOf" srcId="{2EA322A8-71FF-46F0-AFE0-FE8446658282}" destId="{05C9BD5B-62CC-4C6E-ACBF-2B2701E75F81}" srcOrd="0" destOrd="0" presId="urn:microsoft.com/office/officeart/2005/8/layout/process2"/>
    <dgm:cxn modelId="{DF6F8463-1D6F-44B9-8FF8-F73B03A34FA3}" type="presOf" srcId="{A6198ABF-1037-43D4-A6D0-0CE6ACBA432A}" destId="{DA761823-5E99-48F0-8CC0-81034EBEE874}" srcOrd="0" destOrd="0" presId="urn:microsoft.com/office/officeart/2005/8/layout/process2"/>
    <dgm:cxn modelId="{6227EE4F-3DA6-45B6-904B-0FA8A7602EA2}" srcId="{A643184B-0EB4-4645-BA5D-0FB4C7AB0105}" destId="{2EA322A8-71FF-46F0-AFE0-FE8446658282}" srcOrd="1" destOrd="0" parTransId="{B1F881B4-040E-4B6C-BD3E-F30014ADB230}" sibTransId="{A6198ABF-1037-43D4-A6D0-0CE6ACBA432A}"/>
    <dgm:cxn modelId="{20D1A951-8EE2-497E-95A8-DEEF5726DC44}" type="presOf" srcId="{95AAD01D-B8FC-4057-9EE0-52A4D08A6508}" destId="{2C878B50-D43F-46C0-957E-0AC6A279869D}" srcOrd="0" destOrd="0" presId="urn:microsoft.com/office/officeart/2005/8/layout/process2"/>
    <dgm:cxn modelId="{6495EE61-ADA6-47E0-B2EF-18E9D8D6E8CB}" srcId="{A643184B-0EB4-4645-BA5D-0FB4C7AB0105}" destId="{A928A6E9-90C7-44D2-BA3F-4B4A50211712}" srcOrd="0" destOrd="0" parTransId="{8AE6EE4C-8083-47EC-8C20-307F77588A7D}" sibTransId="{95AAD01D-B8FC-4057-9EE0-52A4D08A6508}"/>
    <dgm:cxn modelId="{84DE67BC-80AD-44A1-A339-7BFA2C4F563E}" type="presParOf" srcId="{82255BF4-CC6A-411C-876A-475E52A32004}" destId="{7C54460C-27C4-4962-A8D4-1A3BC7B0AB9C}" srcOrd="0" destOrd="0" presId="urn:microsoft.com/office/officeart/2005/8/layout/process2"/>
    <dgm:cxn modelId="{C4610B29-11BD-49BB-9138-968325560064}" type="presParOf" srcId="{82255BF4-CC6A-411C-876A-475E52A32004}" destId="{2C878B50-D43F-46C0-957E-0AC6A279869D}" srcOrd="1" destOrd="0" presId="urn:microsoft.com/office/officeart/2005/8/layout/process2"/>
    <dgm:cxn modelId="{9C10BB21-209E-4DFE-A9CD-58E7549807EE}" type="presParOf" srcId="{2C878B50-D43F-46C0-957E-0AC6A279869D}" destId="{14E58979-B2A2-4FEB-BB4B-5FA1135F9E5E}" srcOrd="0" destOrd="0" presId="urn:microsoft.com/office/officeart/2005/8/layout/process2"/>
    <dgm:cxn modelId="{00D9E1A5-4117-419B-AFAD-86220270B5C3}" type="presParOf" srcId="{82255BF4-CC6A-411C-876A-475E52A32004}" destId="{05C9BD5B-62CC-4C6E-ACBF-2B2701E75F81}" srcOrd="2" destOrd="0" presId="urn:microsoft.com/office/officeart/2005/8/layout/process2"/>
    <dgm:cxn modelId="{450216D2-3BA8-4257-90E6-CE1D40F7FA3B}" type="presParOf" srcId="{82255BF4-CC6A-411C-876A-475E52A32004}" destId="{DA761823-5E99-48F0-8CC0-81034EBEE874}" srcOrd="3" destOrd="0" presId="urn:microsoft.com/office/officeart/2005/8/layout/process2"/>
    <dgm:cxn modelId="{DD7B00ED-65D9-4854-A50A-82BA64579CDF}" type="presParOf" srcId="{DA761823-5E99-48F0-8CC0-81034EBEE874}" destId="{E2E01DF4-35A5-49B0-9909-4178922D0041}" srcOrd="0" destOrd="0" presId="urn:microsoft.com/office/officeart/2005/8/layout/process2"/>
    <dgm:cxn modelId="{2C1093C9-7253-4F90-931A-9E78BA679E14}" type="presParOf" srcId="{82255BF4-CC6A-411C-876A-475E52A32004}" destId="{5A83F97D-6338-47BF-B70B-11CDB74C6106}" srcOrd="4" destOrd="0" presId="urn:microsoft.com/office/officeart/2005/8/layout/process2"/>
    <dgm:cxn modelId="{E84EF1BE-1F80-4254-8905-181C41F8601A}" type="presParOf" srcId="{82255BF4-CC6A-411C-876A-475E52A32004}" destId="{BC6A9823-9882-407D-891F-D3C4E82C38A7}" srcOrd="5" destOrd="0" presId="urn:microsoft.com/office/officeart/2005/8/layout/process2"/>
    <dgm:cxn modelId="{885BD6A8-1494-4630-A97D-25EE3DCCA7D2}" type="presParOf" srcId="{BC6A9823-9882-407D-891F-D3C4E82C38A7}" destId="{28DF89ED-0009-4CB0-A768-BDCBB2437386}" srcOrd="0" destOrd="0" presId="urn:microsoft.com/office/officeart/2005/8/layout/process2"/>
    <dgm:cxn modelId="{18971B9B-0456-44B3-807D-5DD4EEA1FCC1}" type="presParOf" srcId="{82255BF4-CC6A-411C-876A-475E52A32004}" destId="{208260C5-91A1-4A6E-8325-9870E75F420E}" srcOrd="6" destOrd="0" presId="urn:microsoft.com/office/officeart/2005/8/layout/process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4460C-27C4-4962-A8D4-1A3BC7B0AB9C}">
      <dsp:nvSpPr>
        <dsp:cNvPr id="0" name=""/>
        <dsp:cNvSpPr/>
      </dsp:nvSpPr>
      <dsp:spPr>
        <a:xfrm>
          <a:off x="4440738" y="2353"/>
          <a:ext cx="1756360" cy="8754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应用程序</a:t>
          </a:r>
        </a:p>
      </dsp:txBody>
      <dsp:txXfrm>
        <a:off x="4466379" y="27994"/>
        <a:ext cx="1705078" cy="824162"/>
      </dsp:txXfrm>
    </dsp:sp>
    <dsp:sp modelId="{2C878B50-D43F-46C0-957E-0AC6A279869D}">
      <dsp:nvSpPr>
        <dsp:cNvPr id="0" name=""/>
        <dsp:cNvSpPr/>
      </dsp:nvSpPr>
      <dsp:spPr>
        <a:xfrm rot="5400000">
          <a:off x="5154772" y="899683"/>
          <a:ext cx="328291" cy="3939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rot="-5400000">
        <a:off x="5200734" y="932512"/>
        <a:ext cx="236369" cy="229804"/>
      </dsp:txXfrm>
    </dsp:sp>
    <dsp:sp modelId="{05C9BD5B-62CC-4C6E-ACBF-2B2701E75F81}">
      <dsp:nvSpPr>
        <dsp:cNvPr id="0" name=""/>
        <dsp:cNvSpPr/>
      </dsp:nvSpPr>
      <dsp:spPr>
        <a:xfrm>
          <a:off x="4440738" y="1315519"/>
          <a:ext cx="1756360" cy="8754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数据库</a:t>
          </a:r>
        </a:p>
      </dsp:txBody>
      <dsp:txXfrm>
        <a:off x="4466379" y="1341160"/>
        <a:ext cx="1705078" cy="824162"/>
      </dsp:txXfrm>
    </dsp:sp>
    <dsp:sp modelId="{DA761823-5E99-48F0-8CC0-81034EBEE874}">
      <dsp:nvSpPr>
        <dsp:cNvPr id="0" name=""/>
        <dsp:cNvSpPr/>
      </dsp:nvSpPr>
      <dsp:spPr>
        <a:xfrm rot="5400000">
          <a:off x="5154772" y="2212850"/>
          <a:ext cx="328291" cy="3939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rot="-5400000">
        <a:off x="5200734" y="2245679"/>
        <a:ext cx="236369" cy="229804"/>
      </dsp:txXfrm>
    </dsp:sp>
    <dsp:sp modelId="{5A83F97D-6338-47BF-B70B-11CDB74C6106}">
      <dsp:nvSpPr>
        <dsp:cNvPr id="0" name=""/>
        <dsp:cNvSpPr/>
      </dsp:nvSpPr>
      <dsp:spPr>
        <a:xfrm>
          <a:off x="4440738" y="2628686"/>
          <a:ext cx="1756360" cy="8754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文件系统</a:t>
          </a:r>
        </a:p>
      </dsp:txBody>
      <dsp:txXfrm>
        <a:off x="4466379" y="2654327"/>
        <a:ext cx="1705078" cy="824162"/>
      </dsp:txXfrm>
    </dsp:sp>
    <dsp:sp modelId="{BC6A9823-9882-407D-891F-D3C4E82C38A7}">
      <dsp:nvSpPr>
        <dsp:cNvPr id="0" name=""/>
        <dsp:cNvSpPr/>
      </dsp:nvSpPr>
      <dsp:spPr>
        <a:xfrm rot="5400000">
          <a:off x="5154772" y="3526016"/>
          <a:ext cx="328291" cy="3939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rot="-5400000">
        <a:off x="5200734" y="3558845"/>
        <a:ext cx="236369" cy="229804"/>
      </dsp:txXfrm>
    </dsp:sp>
    <dsp:sp modelId="{208260C5-91A1-4A6E-8325-9870E75F420E}">
      <dsp:nvSpPr>
        <dsp:cNvPr id="0" name=""/>
        <dsp:cNvSpPr/>
      </dsp:nvSpPr>
      <dsp:spPr>
        <a:xfrm>
          <a:off x="4440738" y="3941852"/>
          <a:ext cx="1756360" cy="8754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固态盘的</a:t>
          </a:r>
          <a:r>
            <a:rPr lang="en-US" altLang="zh-CN" sz="1800" kern="1200" dirty="0"/>
            <a:t>FTL</a:t>
          </a:r>
          <a:r>
            <a:rPr lang="zh-CN" altLang="en-US" sz="1800" kern="1200" dirty="0"/>
            <a:t>层</a:t>
          </a:r>
        </a:p>
      </dsp:txBody>
      <dsp:txXfrm>
        <a:off x="4466379" y="3967493"/>
        <a:ext cx="1705078" cy="82416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89C6C9A3-C963-43DC-BEC5-6EF588483EBF}" type="datetimeFigureOut">
              <a:rPr lang="en-US" smtClean="0"/>
            </a:fld>
            <a:endParaRPr lang="en-US"/>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24D260D2-E88E-4554-B371-98AA55F6A0C5}"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69920" cy="480060"/>
          </a:xfrm>
          <a:prstGeom prst="rect">
            <a:avLst/>
          </a:prstGeom>
        </p:spPr>
        <p:txBody>
          <a:bodyPr vert="horz" lIns="96661" tIns="48331" rIns="96661" bIns="48331" rtlCol="0"/>
          <a:lstStyle>
            <a:lvl1pPr algn="l" eaLnBrk="0" hangingPunct="0">
              <a:lnSpc>
                <a:spcPct val="100000"/>
              </a:lnSpc>
              <a:defRPr sz="1300">
                <a:ea typeface="微软雅黑" panose="020B0503020204020204" pitchFamily="34" charset="-122"/>
              </a:defRPr>
            </a:lvl1pPr>
          </a:lstStyle>
          <a:p>
            <a:pPr>
              <a:defRPr/>
            </a:pPr>
            <a:endParaRPr lang="zh-CN" altLang="en-US"/>
          </a:p>
        </p:txBody>
      </p:sp>
      <p:sp>
        <p:nvSpPr>
          <p:cNvPr id="3" name="日期占位符 2"/>
          <p:cNvSpPr>
            <a:spLocks noGrp="1"/>
          </p:cNvSpPr>
          <p:nvPr>
            <p:ph type="dt" idx="1"/>
          </p:nvPr>
        </p:nvSpPr>
        <p:spPr>
          <a:xfrm>
            <a:off x="4143587" y="0"/>
            <a:ext cx="3169920" cy="480060"/>
          </a:xfrm>
          <a:prstGeom prst="rect">
            <a:avLst/>
          </a:prstGeom>
        </p:spPr>
        <p:txBody>
          <a:bodyPr vert="horz" lIns="96661" tIns="48331" rIns="96661" bIns="48331" rtlCol="0"/>
          <a:lstStyle>
            <a:lvl1pPr algn="r" eaLnBrk="0" hangingPunct="0">
              <a:lnSpc>
                <a:spcPct val="100000"/>
              </a:lnSpc>
              <a:defRPr sz="1300">
                <a:ea typeface="微软雅黑" panose="020B0503020204020204" pitchFamily="34" charset="-122"/>
              </a:defRPr>
            </a:lvl1pPr>
          </a:lstStyle>
          <a:p>
            <a:pPr>
              <a:defRPr/>
            </a:pPr>
            <a:fld id="{93E15E8D-5ED5-43FD-B5E6-42F7A24DD2EF}" type="datetimeFigureOut">
              <a:rPr lang="zh-CN" altLang="en-US"/>
            </a:fld>
            <a:endParaRPr lang="zh-CN" altLang="en-US"/>
          </a:p>
        </p:txBody>
      </p:sp>
      <p:sp>
        <p:nvSpPr>
          <p:cNvPr id="4" name="幻灯片图像占位符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pPr lvl="0"/>
            <a:endParaRPr lang="zh-CN" altLang="en-US" noProof="0"/>
          </a:p>
        </p:txBody>
      </p:sp>
      <p:sp>
        <p:nvSpPr>
          <p:cNvPr id="5" name="备注占位符 4"/>
          <p:cNvSpPr>
            <a:spLocks noGrp="1"/>
          </p:cNvSpPr>
          <p:nvPr>
            <p:ph type="body" sz="quarter" idx="3"/>
          </p:nvPr>
        </p:nvSpPr>
        <p:spPr>
          <a:xfrm>
            <a:off x="731520" y="4560570"/>
            <a:ext cx="5852160" cy="4320540"/>
          </a:xfrm>
          <a:prstGeom prst="rect">
            <a:avLst/>
          </a:prstGeom>
        </p:spPr>
        <p:txBody>
          <a:bodyPr vert="horz" wrap="square" lIns="96661" tIns="48331" rIns="96661" bIns="48331" numCol="1" anchor="t" anchorCtr="0" compatLnSpc="1">
            <a:normAutofit/>
          </a:bodyPr>
          <a:lstStyle/>
          <a:p>
            <a:pPr lvl="0"/>
            <a:r>
              <a:rPr lang="zh-CN" altLang="en-US" noProof="0" dirty="0"/>
              <a:t>单击此处编辑母版文本样式</a:t>
            </a:r>
            <a:endParaRPr lang="zh-CN" altLang="en-US" noProof="0" dirty="0"/>
          </a:p>
          <a:p>
            <a:pPr lvl="1"/>
            <a:r>
              <a:rPr lang="zh-CN" altLang="en-US" noProof="0" dirty="0"/>
              <a:t>第二级</a:t>
            </a:r>
            <a:endParaRPr lang="zh-CN" altLang="en-US" noProof="0" dirty="0"/>
          </a:p>
          <a:p>
            <a:pPr lvl="2"/>
            <a:r>
              <a:rPr lang="zh-CN" altLang="en-US" noProof="0" dirty="0"/>
              <a:t>第三级</a:t>
            </a:r>
            <a:endParaRPr lang="zh-CN" altLang="en-US" noProof="0" dirty="0"/>
          </a:p>
          <a:p>
            <a:pPr lvl="3"/>
            <a:r>
              <a:rPr lang="zh-CN" altLang="en-US" noProof="0" dirty="0"/>
              <a:t>第四级</a:t>
            </a:r>
            <a:endParaRPr lang="zh-CN" altLang="en-US" noProof="0" dirty="0"/>
          </a:p>
          <a:p>
            <a:pPr lvl="4"/>
            <a:r>
              <a:rPr lang="zh-CN" altLang="en-US" noProof="0" dirty="0"/>
              <a:t>第五级</a:t>
            </a:r>
            <a:endParaRPr lang="zh-CN" altLang="en-US" noProof="0" dirty="0"/>
          </a:p>
        </p:txBody>
      </p:sp>
      <p:sp>
        <p:nvSpPr>
          <p:cNvPr id="6" name="页脚占位符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eaLnBrk="0" hangingPunct="0">
              <a:lnSpc>
                <a:spcPct val="100000"/>
              </a:lnSpc>
              <a:defRPr sz="1300">
                <a:ea typeface="微软雅黑" panose="020B0503020204020204" pitchFamily="34" charset="-122"/>
              </a:defRPr>
            </a:lvl1pPr>
          </a:lstStyle>
          <a:p>
            <a:pPr>
              <a:defRPr/>
            </a:pPr>
            <a:endParaRPr lang="zh-CN" altLang="en-US"/>
          </a:p>
        </p:txBody>
      </p:sp>
      <p:sp>
        <p:nvSpPr>
          <p:cNvPr id="7" name="灯片编号占位符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eaLnBrk="0" hangingPunct="0">
              <a:lnSpc>
                <a:spcPct val="100000"/>
              </a:lnSpc>
              <a:defRPr sz="1300">
                <a:ea typeface="微软雅黑" panose="020B0503020204020204" pitchFamily="34" charset="-122"/>
              </a:defRPr>
            </a:lvl1pPr>
          </a:lstStyle>
          <a:p>
            <a:pPr>
              <a:defRPr/>
            </a:pPr>
            <a:fld id="{10282DFC-3245-415F-A2D0-784F90EE8795}"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xfrm>
            <a:off x="458788" y="720725"/>
            <a:ext cx="6397625" cy="3600450"/>
          </a:xfrm>
          <a:noFill/>
          <a:ln>
            <a:solidFill>
              <a:srgbClr val="000000"/>
            </a:solidFill>
            <a:miter lim="800000"/>
          </a:ln>
        </p:spPr>
      </p:sp>
      <p:sp>
        <p:nvSpPr>
          <p:cNvPr id="32771" name="备注占位符 2"/>
          <p:cNvSpPr>
            <a:spLocks noGrp="1"/>
          </p:cNvSpPr>
          <p:nvPr>
            <p:ph type="body" idx="1"/>
          </p:nvPr>
        </p:nvSpPr>
        <p:spPr bwMode="auto">
          <a:noFill/>
        </p:spPr>
        <p:txBody>
          <a:bodyPr/>
          <a:lstStyle/>
          <a:p>
            <a:endParaRPr lang="zh-CN" altLang="en-US" dirty="0"/>
          </a:p>
        </p:txBody>
      </p:sp>
      <p:sp>
        <p:nvSpPr>
          <p:cNvPr id="32772" name="灯片编号占位符 3"/>
          <p:cNvSpPr txBox="1">
            <a:spLocks noGrp="1"/>
          </p:cNvSpPr>
          <p:nvPr/>
        </p:nvSpPr>
        <p:spPr bwMode="auto">
          <a:xfrm>
            <a:off x="4143587" y="9119474"/>
            <a:ext cx="3169920" cy="480060"/>
          </a:xfrm>
          <a:prstGeom prst="rect">
            <a:avLst/>
          </a:prstGeom>
          <a:noFill/>
          <a:ln w="9525">
            <a:noFill/>
            <a:miter lim="800000"/>
          </a:ln>
        </p:spPr>
        <p:txBody>
          <a:bodyPr lIns="96661" tIns="48331" rIns="96661" bIns="48331" anchor="b"/>
          <a:lstStyle/>
          <a:p>
            <a:pPr algn="r" eaLnBrk="0" hangingPunct="0"/>
            <a:fld id="{1BF994EF-EDDB-45BC-8E83-077B4FA1E580}" type="slidenum">
              <a:rPr lang="zh-CN" altLang="en-US" sz="1300">
                <a:solidFill>
                  <a:srgbClr val="000000"/>
                </a:solidFill>
                <a:ea typeface="微软雅黑" panose="020B0503020204020204" pitchFamily="34" charset="-122"/>
              </a:rPr>
            </a:fld>
            <a:endParaRPr lang="en-US" altLang="zh-CN" sz="1300">
              <a:solidFill>
                <a:srgbClr val="000000"/>
              </a:solidFill>
              <a:ea typeface="微软雅黑"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xfrm>
            <a:off x="458788" y="720725"/>
            <a:ext cx="6397625" cy="3600450"/>
          </a:xfrm>
        </p:spPr>
      </p:sp>
      <p:sp>
        <p:nvSpPr>
          <p:cNvPr id="2816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xfrm>
            <a:off x="458788" y="720725"/>
            <a:ext cx="6397625" cy="3600450"/>
          </a:xfrm>
        </p:spPr>
      </p:sp>
      <p:sp>
        <p:nvSpPr>
          <p:cNvPr id="28365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xfrm>
            <a:off x="458788" y="720725"/>
            <a:ext cx="6397625" cy="3600450"/>
          </a:xfrm>
          <a:noFill/>
          <a:ln>
            <a:solidFill>
              <a:srgbClr val="000000"/>
            </a:solidFill>
            <a:miter lim="800000"/>
          </a:ln>
        </p:spPr>
      </p:sp>
      <p:sp>
        <p:nvSpPr>
          <p:cNvPr id="32771" name="备注占位符 2"/>
          <p:cNvSpPr>
            <a:spLocks noGrp="1"/>
          </p:cNvSpPr>
          <p:nvPr>
            <p:ph type="body" idx="1"/>
          </p:nvPr>
        </p:nvSpPr>
        <p:spPr bwMode="auto">
          <a:noFill/>
        </p:spPr>
        <p:txBody>
          <a:bodyPr/>
          <a:lstStyle/>
          <a:p>
            <a:endParaRPr lang="zh-CN" altLang="en-US"/>
          </a:p>
        </p:txBody>
      </p:sp>
      <p:sp>
        <p:nvSpPr>
          <p:cNvPr id="32772" name="灯片编号占位符 3"/>
          <p:cNvSpPr txBox="1">
            <a:spLocks noGrp="1"/>
          </p:cNvSpPr>
          <p:nvPr/>
        </p:nvSpPr>
        <p:spPr bwMode="auto">
          <a:xfrm>
            <a:off x="4143587" y="9119474"/>
            <a:ext cx="3169920" cy="480060"/>
          </a:xfrm>
          <a:prstGeom prst="rect">
            <a:avLst/>
          </a:prstGeom>
          <a:noFill/>
          <a:ln w="9525">
            <a:noFill/>
            <a:miter lim="800000"/>
          </a:ln>
        </p:spPr>
        <p:txBody>
          <a:bodyPr lIns="96661" tIns="48331" rIns="96661" bIns="48331" anchor="b"/>
          <a:lstStyle/>
          <a:p>
            <a:pPr algn="r" eaLnBrk="0" hangingPunct="0"/>
            <a:fld id="{1BF994EF-EDDB-45BC-8E83-077B4FA1E580}" type="slidenum">
              <a:rPr lang="zh-CN" altLang="en-US" sz="1300">
                <a:solidFill>
                  <a:srgbClr val="000000"/>
                </a:solidFill>
                <a:ea typeface="微软雅黑" panose="020B0503020204020204" pitchFamily="34" charset="-122"/>
              </a:rPr>
            </a:fld>
            <a:endParaRPr lang="en-US" altLang="zh-CN" sz="1300">
              <a:solidFill>
                <a:srgbClr val="000000"/>
              </a:solidFill>
              <a:ea typeface="微软雅黑"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Rot="1" noChangeAspect="1" noChangeArrowheads="1" noTextEdit="1"/>
          </p:cNvSpPr>
          <p:nvPr>
            <p:ph type="sldImg"/>
          </p:nvPr>
        </p:nvSpPr>
        <p:spPr>
          <a:xfrm>
            <a:off x="458788" y="720725"/>
            <a:ext cx="6397625" cy="3600450"/>
          </a:xfrm>
        </p:spPr>
      </p:sp>
      <p:sp>
        <p:nvSpPr>
          <p:cNvPr id="26931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a:xfrm>
            <a:off x="458788" y="720725"/>
            <a:ext cx="6397625" cy="3600450"/>
          </a:xfrm>
          <a:extLst>
            <a:ext uri="{909E8E84-426E-40DD-AFC4-6F175D3DCCD1}">
              <a14:hiddenFill xmlns:a14="http://schemas.microsoft.com/office/drawing/2010/main">
                <a:noFill/>
              </a14:hiddenFill>
            </a:ext>
          </a:extLst>
        </p:spPr>
      </p:sp>
      <p:sp>
        <p:nvSpPr>
          <p:cNvPr id="257027" name="Notes Placeholder 2"/>
          <p:cNvSpPr>
            <a:spLocks noGrp="1"/>
          </p:cNvSpPr>
          <p:nvPr>
            <p:ph type="body" idx="1"/>
          </p:nvPr>
        </p:nvSpPr>
        <p:spPr/>
        <p:txBody>
          <a:bodyPr/>
          <a:lstStyle/>
          <a:p>
            <a:pPr>
              <a:spcBef>
                <a:spcPct val="0"/>
              </a:spcBef>
            </a:pPr>
            <a:endParaRPr lang="en-US" altLang="en-US"/>
          </a:p>
        </p:txBody>
      </p:sp>
      <p:sp>
        <p:nvSpPr>
          <p:cNvPr id="25702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AFA82F70-2F93-4C88-ADFA-20C88AA84F83}" type="slidenum">
              <a:rPr lang="en-US" altLang="en-US" sz="1200"/>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a:xfrm>
            <a:off x="458788" y="720725"/>
            <a:ext cx="6397625" cy="3600450"/>
          </a:xfrm>
          <a:extLst>
            <a:ext uri="{909E8E84-426E-40DD-AFC4-6F175D3DCCD1}">
              <a14:hiddenFill xmlns:a14="http://schemas.microsoft.com/office/drawing/2010/main">
                <a:noFill/>
              </a14:hiddenFill>
            </a:ext>
          </a:extLst>
        </p:spPr>
      </p:sp>
      <p:sp>
        <p:nvSpPr>
          <p:cNvPr id="259075" name="Notes Placeholder 2"/>
          <p:cNvSpPr>
            <a:spLocks noGrp="1"/>
          </p:cNvSpPr>
          <p:nvPr>
            <p:ph type="body" idx="1"/>
          </p:nvPr>
        </p:nvSpPr>
        <p:spPr/>
        <p:txBody>
          <a:bodyPr/>
          <a:lstStyle/>
          <a:p>
            <a:pPr>
              <a:spcBef>
                <a:spcPct val="0"/>
              </a:spcBef>
            </a:pPr>
            <a:endParaRPr lang="en-US" altLang="en-US"/>
          </a:p>
        </p:txBody>
      </p:sp>
      <p:sp>
        <p:nvSpPr>
          <p:cNvPr id="25907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4CCD2FBF-4D8A-4EBB-8711-3D1F6F4AAE1A}" type="slidenum">
              <a:rPr lang="en-US" altLang="en-US" sz="1200"/>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xfrm>
            <a:off x="458788" y="720725"/>
            <a:ext cx="6397625" cy="3600450"/>
          </a:xfrm>
        </p:spPr>
      </p:sp>
      <p:sp>
        <p:nvSpPr>
          <p:cNvPr id="26726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spect="1" noChangeArrowheads="1" noTextEdit="1"/>
          </p:cNvSpPr>
          <p:nvPr>
            <p:ph type="sldImg"/>
          </p:nvPr>
        </p:nvSpPr>
        <p:spPr>
          <a:xfrm>
            <a:off x="458788" y="720725"/>
            <a:ext cx="6397625" cy="3600450"/>
          </a:xfrm>
        </p:spPr>
      </p:sp>
      <p:sp>
        <p:nvSpPr>
          <p:cNvPr id="27136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Rot="1" noChangeAspect="1" noChangeArrowheads="1" noTextEdit="1"/>
          </p:cNvSpPr>
          <p:nvPr>
            <p:ph type="sldImg"/>
          </p:nvPr>
        </p:nvSpPr>
        <p:spPr>
          <a:xfrm>
            <a:off x="458788" y="720725"/>
            <a:ext cx="6397625" cy="3600450"/>
          </a:xfrm>
        </p:spPr>
      </p:sp>
      <p:sp>
        <p:nvSpPr>
          <p:cNvPr id="27341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Rot="1" noChangeAspect="1" noChangeArrowheads="1" noTextEdit="1"/>
          </p:cNvSpPr>
          <p:nvPr>
            <p:ph type="sldImg"/>
          </p:nvPr>
        </p:nvSpPr>
        <p:spPr>
          <a:xfrm>
            <a:off x="458788" y="720725"/>
            <a:ext cx="6397625" cy="3600450"/>
          </a:xfrm>
        </p:spPr>
      </p:sp>
      <p:sp>
        <p:nvSpPr>
          <p:cNvPr id="275459" name="Rectangle 3"/>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334" name="Rectangle 22"/>
          <p:cNvSpPr>
            <a:spLocks noGrp="1" noChangeArrowheads="1"/>
          </p:cNvSpPr>
          <p:nvPr>
            <p:ph type="subTitle" sz="quarter" idx="1"/>
          </p:nvPr>
        </p:nvSpPr>
        <p:spPr>
          <a:xfrm>
            <a:off x="1864906" y="3490918"/>
            <a:ext cx="8088049" cy="506413"/>
          </a:xfrm>
        </p:spPr>
        <p:txBody>
          <a:bodyPr/>
          <a:lstStyle>
            <a:lvl1pPr marL="0" indent="0" algn="ctr">
              <a:buFont typeface="Wingdings" panose="05000000000000000000" pitchFamily="2" charset="2"/>
              <a:buNone/>
              <a:defRPr sz="2600">
                <a:solidFill>
                  <a:schemeClr val="bg1"/>
                </a:solidFill>
                <a:latin typeface="黑体" panose="02010609060101010101" pitchFamily="2" charset="-122"/>
                <a:ea typeface="黑体" panose="02010609060101010101" pitchFamily="2" charset="-122"/>
              </a:defRPr>
            </a:lvl1pPr>
          </a:lstStyle>
          <a:p>
            <a:r>
              <a:rPr lang="ko-KR" altLang="en-US" dirty="0"/>
              <a:t>单击此处编辑母版副标题样式</a:t>
            </a:r>
            <a:endParaRPr lang="ko-KR" altLang="en-US" dirty="0"/>
          </a:p>
        </p:txBody>
      </p:sp>
      <p:pic>
        <p:nvPicPr>
          <p:cNvPr id="1024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 y="0"/>
            <a:ext cx="11553825" cy="3288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44834" y="3393631"/>
            <a:ext cx="8352162"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98691" y="77750"/>
            <a:ext cx="11356447" cy="544084"/>
          </a:xfrm>
          <a:prstGeom prst="rect">
            <a:avLst/>
          </a:prstGeom>
        </p:spPr>
        <p:txBody>
          <a:bodyPr lIns="0" tIns="0" rIns="0" bIns="0"/>
          <a:lstStyle>
            <a:lvl1pPr>
              <a:defRPr sz="3600"/>
            </a:lvl1pPr>
          </a:lstStyle>
          <a:p>
            <a:endParaRPr dirty="0"/>
          </a:p>
        </p:txBody>
      </p:sp>
      <p:sp>
        <p:nvSpPr>
          <p:cNvPr id="3" name="Holder 3"/>
          <p:cNvSpPr>
            <a:spLocks noGrp="1"/>
          </p:cNvSpPr>
          <p:nvPr>
            <p:ph type="body" idx="1"/>
          </p:nvPr>
        </p:nvSpPr>
        <p:spPr/>
        <p:txBody>
          <a:bodyPr lIns="0" tIns="0" rIns="0" bIns="0"/>
          <a:lstStyle/>
          <a:p>
            <a:endParaRPr dirty="0"/>
          </a:p>
        </p:txBody>
      </p:sp>
      <p:sp>
        <p:nvSpPr>
          <p:cNvPr id="7" name="日期占位符 3"/>
          <p:cNvSpPr txBox="1"/>
          <p:nvPr userDrawn="1"/>
        </p:nvSpPr>
        <p:spPr bwMode="auto">
          <a:xfrm>
            <a:off x="8662584" y="6181733"/>
            <a:ext cx="2681142" cy="307975"/>
          </a:xfrm>
          <a:prstGeom prst="rect">
            <a:avLst/>
          </a:prstGeom>
          <a:noFill/>
          <a:ln>
            <a:noFill/>
          </a:ln>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lnSpc>
                <a:spcPct val="108000"/>
              </a:lnSpc>
              <a:defRPr/>
            </a:pPr>
            <a:fld id="{D939AC87-2CEE-4C74-8B50-1E93DD9E7260}" type="slidenum">
              <a:rPr lang="zh-CN" altLang="en-US" sz="1400" smtClean="0">
                <a:solidFill>
                  <a:srgbClr val="000000"/>
                </a:solidFill>
              </a:rPr>
            </a:fld>
            <a:endParaRPr lang="zh-CN" altLang="en-US" sz="1400">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 y="81261"/>
            <a:ext cx="8176959" cy="720080"/>
          </a:xfrm>
        </p:spPr>
        <p:txBody>
          <a:bodyPr/>
          <a:lstStyle/>
          <a:p>
            <a:r>
              <a:rPr lang="en-US" dirty="0"/>
              <a:t>Click to edit Master title style</a:t>
            </a:r>
            <a:endParaRPr lang="en-US" dirty="0"/>
          </a:p>
        </p:txBody>
      </p:sp>
      <p:sp>
        <p:nvSpPr>
          <p:cNvPr id="3" name="Text Placeholder 2"/>
          <p:cNvSpPr>
            <a:spLocks noGrp="1"/>
          </p:cNvSpPr>
          <p:nvPr>
            <p:ph type="body" idx="1"/>
          </p:nvPr>
        </p:nvSpPr>
        <p:spPr>
          <a:xfrm>
            <a:off x="1227596" y="1733127"/>
            <a:ext cx="4332684" cy="805904"/>
          </a:xfrm>
        </p:spPr>
        <p:txBody>
          <a:bodyPr anchor="ctr">
            <a:normAutofit/>
          </a:bodyPr>
          <a:lstStyle>
            <a:lvl1pPr marL="0" indent="0">
              <a:buNone/>
              <a:defRPr sz="1850" b="0"/>
            </a:lvl1pPr>
            <a:lvl2pPr marL="325120" indent="0">
              <a:buNone/>
              <a:defRPr sz="1420" b="1"/>
            </a:lvl2pPr>
            <a:lvl3pPr marL="650240" indent="0">
              <a:buNone/>
              <a:defRPr sz="1280" b="1"/>
            </a:lvl3pPr>
            <a:lvl4pPr marL="974725" indent="0">
              <a:buNone/>
              <a:defRPr sz="1135" b="1"/>
            </a:lvl4pPr>
            <a:lvl5pPr marL="1299845" indent="0">
              <a:buNone/>
              <a:defRPr sz="1135" b="1"/>
            </a:lvl5pPr>
            <a:lvl6pPr marL="1624965" indent="0">
              <a:buNone/>
              <a:defRPr sz="1135" b="1"/>
            </a:lvl6pPr>
            <a:lvl7pPr marL="1950085" indent="0">
              <a:buNone/>
              <a:defRPr sz="1135" b="1"/>
            </a:lvl7pPr>
            <a:lvl8pPr marL="2274570" indent="0">
              <a:buNone/>
              <a:defRPr sz="1135" b="1"/>
            </a:lvl8pPr>
            <a:lvl9pPr marL="2599690" indent="0">
              <a:buNone/>
              <a:defRPr sz="1135"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1227596" y="2563588"/>
            <a:ext cx="4332684" cy="3285719"/>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5993547" y="1733132"/>
            <a:ext cx="4332684" cy="803376"/>
          </a:xfrm>
        </p:spPr>
        <p:txBody>
          <a:bodyPr anchor="ctr">
            <a:normAutofit/>
          </a:bodyPr>
          <a:lstStyle>
            <a:lvl1pPr marL="0" indent="0">
              <a:buNone/>
              <a:defRPr sz="1850" b="0"/>
            </a:lvl1pPr>
            <a:lvl2pPr marL="325120" indent="0">
              <a:buNone/>
              <a:defRPr sz="1420" b="1"/>
            </a:lvl2pPr>
            <a:lvl3pPr marL="650240" indent="0">
              <a:buNone/>
              <a:defRPr sz="1280" b="1"/>
            </a:lvl3pPr>
            <a:lvl4pPr marL="974725" indent="0">
              <a:buNone/>
              <a:defRPr sz="1135" b="1"/>
            </a:lvl4pPr>
            <a:lvl5pPr marL="1299845" indent="0">
              <a:buNone/>
              <a:defRPr sz="1135" b="1"/>
            </a:lvl5pPr>
            <a:lvl6pPr marL="1624965" indent="0">
              <a:buNone/>
              <a:defRPr sz="1135" b="1"/>
            </a:lvl6pPr>
            <a:lvl7pPr marL="1950085" indent="0">
              <a:buNone/>
              <a:defRPr sz="1135" b="1"/>
            </a:lvl7pPr>
            <a:lvl8pPr marL="2274570" indent="0">
              <a:buNone/>
              <a:defRPr sz="1135" b="1"/>
            </a:lvl8pPr>
            <a:lvl9pPr marL="2599690" indent="0">
              <a:buNone/>
              <a:defRPr sz="1135" b="1"/>
            </a:lvl9pPr>
          </a:lstStyle>
          <a:p>
            <a:pPr lvl="0"/>
            <a:r>
              <a:rPr lang="en-US"/>
              <a:t>Click to edit Master text styles</a:t>
            </a:r>
            <a:endParaRPr lang="en-US"/>
          </a:p>
        </p:txBody>
      </p:sp>
      <p:sp>
        <p:nvSpPr>
          <p:cNvPr id="6" name="Content Placeholder 5"/>
          <p:cNvSpPr>
            <a:spLocks noGrp="1"/>
          </p:cNvSpPr>
          <p:nvPr>
            <p:ph sz="quarter" idx="4"/>
          </p:nvPr>
        </p:nvSpPr>
        <p:spPr>
          <a:xfrm>
            <a:off x="5993547" y="2563588"/>
            <a:ext cx="4332684" cy="328571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日期占位符 3"/>
          <p:cNvSpPr txBox="1"/>
          <p:nvPr userDrawn="1"/>
        </p:nvSpPr>
        <p:spPr bwMode="auto">
          <a:xfrm>
            <a:off x="8662584" y="6181733"/>
            <a:ext cx="2681142" cy="307975"/>
          </a:xfrm>
          <a:prstGeom prst="rect">
            <a:avLst/>
          </a:prstGeom>
          <a:noFill/>
          <a:ln>
            <a:noFill/>
          </a:ln>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lnSpc>
                <a:spcPct val="108000"/>
              </a:lnSpc>
              <a:defRPr/>
            </a:pPr>
            <a:fld id="{D939AC87-2CEE-4C74-8B50-1E93DD9E7260}" type="slidenum">
              <a:rPr lang="zh-CN" altLang="en-US" sz="1400" smtClean="0">
                <a:solidFill>
                  <a:srgbClr val="000000"/>
                </a:solidFill>
              </a:rPr>
            </a:fld>
            <a:endParaRPr lang="zh-CN" altLang="en-US" sz="140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txBox="1"/>
          <p:nvPr userDrawn="1"/>
        </p:nvSpPr>
        <p:spPr bwMode="auto">
          <a:xfrm>
            <a:off x="8662584" y="6181733"/>
            <a:ext cx="2681142" cy="307975"/>
          </a:xfrm>
          <a:prstGeom prst="rect">
            <a:avLst/>
          </a:prstGeom>
          <a:noFill/>
          <a:ln>
            <a:noFill/>
          </a:ln>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lnSpc>
                <a:spcPct val="108000"/>
              </a:lnSpc>
              <a:defRPr/>
            </a:pPr>
            <a:fld id="{D939AC87-2CEE-4C74-8B50-1E93DD9E7260}" type="slidenum">
              <a:rPr lang="zh-CN" altLang="en-US" sz="1400" smtClean="0">
                <a:solidFill>
                  <a:srgbClr val="000000"/>
                </a:solidFill>
              </a:rPr>
            </a:fld>
            <a:endParaRPr lang="zh-CN" altLang="en-US" sz="1400">
              <a:solidFill>
                <a:srgbClr val="000000"/>
              </a:solidFill>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标题 1"/>
          <p:cNvSpPr>
            <a:spLocks noGrp="1"/>
          </p:cNvSpPr>
          <p:nvPr>
            <p:ph type="title"/>
          </p:nvPr>
        </p:nvSpPr>
        <p:spPr>
          <a:xfrm>
            <a:off x="-56667" y="65088"/>
            <a:ext cx="8233627" cy="750887"/>
          </a:xfrm>
          <a:prstGeom prst="rect">
            <a:avLst/>
          </a:prstGeom>
        </p:spPr>
        <p:txBody>
          <a:bodyPr/>
          <a:lstStyle>
            <a:lvl1pPr>
              <a:defRPr sz="3600"/>
            </a:lvl1pPr>
          </a:lstStyle>
          <a:p>
            <a:r>
              <a:rPr lang="zh-CN" altLang="en-US" dirty="0"/>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文本与图表">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1409370" y="1338265"/>
            <a:ext cx="4692929" cy="45878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图表占位符 3"/>
          <p:cNvSpPr>
            <a:spLocks noGrp="1"/>
          </p:cNvSpPr>
          <p:nvPr>
            <p:ph type="chart" sz="half" idx="2"/>
          </p:nvPr>
        </p:nvSpPr>
        <p:spPr>
          <a:xfrm>
            <a:off x="6280788" y="1338265"/>
            <a:ext cx="4694788" cy="4587875"/>
          </a:xfrm>
        </p:spPr>
        <p:txBody>
          <a:bodyPr/>
          <a:lstStyle/>
          <a:p>
            <a:pPr lvl="0"/>
            <a:endParaRPr lang="zh-CN" altLang="en-US" noProof="0"/>
          </a:p>
        </p:txBody>
      </p:sp>
      <p:sp>
        <p:nvSpPr>
          <p:cNvPr id="5" name="日期占位符 3"/>
          <p:cNvSpPr txBox="1"/>
          <p:nvPr userDrawn="1"/>
        </p:nvSpPr>
        <p:spPr bwMode="auto">
          <a:xfrm>
            <a:off x="8662584" y="6181733"/>
            <a:ext cx="2681142" cy="307975"/>
          </a:xfrm>
          <a:prstGeom prst="rect">
            <a:avLst/>
          </a:prstGeom>
          <a:noFill/>
          <a:ln>
            <a:noFill/>
          </a:ln>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lnSpc>
                <a:spcPct val="108000"/>
              </a:lnSpc>
              <a:defRPr/>
            </a:pPr>
            <a:fld id="{D939AC87-2CEE-4C74-8B50-1E93DD9E7260}" type="slidenum">
              <a:rPr lang="zh-CN" altLang="en-US" sz="1400" smtClean="0">
                <a:solidFill>
                  <a:srgbClr val="000000"/>
                </a:solidFill>
              </a:rPr>
            </a:fld>
            <a:endParaRPr lang="zh-CN" altLang="en-US" sz="14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 y="81262"/>
            <a:ext cx="8176957" cy="750887"/>
          </a:xfrm>
          <a:prstGeom prst="rect">
            <a:avLst/>
          </a:prstGeom>
        </p:spPr>
        <p:txBody>
          <a:bodyPr/>
          <a:lstStyle>
            <a:lvl1pPr>
              <a:defRPr sz="3600"/>
            </a:lvl1pPr>
          </a:lstStyle>
          <a:p>
            <a:r>
              <a:rPr lang="zh-CN" altLang="en-US" dirty="0"/>
              <a:t>单击此处编辑母版标题样式</a:t>
            </a:r>
            <a:endParaRPr lang="zh-CN" altLang="en-US" dirty="0"/>
          </a:p>
        </p:txBody>
      </p:sp>
      <p:sp>
        <p:nvSpPr>
          <p:cNvPr id="3" name="图表占位符 2"/>
          <p:cNvSpPr>
            <a:spLocks noGrp="1"/>
          </p:cNvSpPr>
          <p:nvPr>
            <p:ph type="chart" idx="1"/>
          </p:nvPr>
        </p:nvSpPr>
        <p:spPr>
          <a:xfrm>
            <a:off x="1409367" y="1338265"/>
            <a:ext cx="9566211" cy="4587875"/>
          </a:xfrm>
        </p:spPr>
        <p:txBody>
          <a:bodyPr/>
          <a:lstStyle/>
          <a:p>
            <a:pPr lvl="0"/>
            <a:endParaRPr lang="zh-CN" altLang="en-US" noProof="0"/>
          </a:p>
        </p:txBody>
      </p:sp>
      <p:sp>
        <p:nvSpPr>
          <p:cNvPr id="4" name="日期占位符 3"/>
          <p:cNvSpPr txBox="1"/>
          <p:nvPr userDrawn="1"/>
        </p:nvSpPr>
        <p:spPr bwMode="auto">
          <a:xfrm>
            <a:off x="8662584" y="6181733"/>
            <a:ext cx="2681142" cy="307975"/>
          </a:xfrm>
          <a:prstGeom prst="rect">
            <a:avLst/>
          </a:prstGeom>
          <a:noFill/>
          <a:ln>
            <a:noFill/>
          </a:ln>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lnSpc>
                <a:spcPct val="108000"/>
              </a:lnSpc>
              <a:defRPr/>
            </a:pPr>
            <a:fld id="{D939AC87-2CEE-4C74-8B50-1E93DD9E7260}" type="slidenum">
              <a:rPr lang="zh-CN" altLang="en-US" sz="1400" smtClean="0">
                <a:solidFill>
                  <a:srgbClr val="000000"/>
                </a:solidFill>
              </a:rPr>
            </a:fld>
            <a:endParaRPr lang="zh-CN" altLang="en-US" sz="1400">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1409367" y="1338265"/>
            <a:ext cx="9566211" cy="4587875"/>
          </a:xfrm>
        </p:spPr>
        <p:txBody>
          <a:bodyPr/>
          <a:lstStyle/>
          <a:p>
            <a:pPr lvl="0"/>
            <a:endParaRPr lang="zh-CN" altLang="en-US" noProof="0"/>
          </a:p>
        </p:txBody>
      </p:sp>
      <p:sp>
        <p:nvSpPr>
          <p:cNvPr id="4" name="日期占位符 3"/>
          <p:cNvSpPr txBox="1"/>
          <p:nvPr userDrawn="1"/>
        </p:nvSpPr>
        <p:spPr bwMode="auto">
          <a:xfrm>
            <a:off x="8662584" y="6181733"/>
            <a:ext cx="2681142" cy="307975"/>
          </a:xfrm>
          <a:prstGeom prst="rect">
            <a:avLst/>
          </a:prstGeom>
          <a:noFill/>
          <a:ln>
            <a:noFill/>
          </a:ln>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lnSpc>
                <a:spcPct val="108000"/>
              </a:lnSpc>
              <a:defRPr/>
            </a:pPr>
            <a:fld id="{D939AC87-2CEE-4C74-8B50-1E93DD9E7260}" type="slidenum">
              <a:rPr lang="zh-CN" altLang="en-US" sz="1400" smtClean="0">
                <a:solidFill>
                  <a:srgbClr val="000000"/>
                </a:solidFill>
              </a:rPr>
            </a:fld>
            <a:endParaRPr lang="zh-CN" altLang="en-US" sz="1400">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3"/>
          <p:cNvSpPr txBox="1"/>
          <p:nvPr userDrawn="1"/>
        </p:nvSpPr>
        <p:spPr bwMode="auto">
          <a:xfrm>
            <a:off x="8662584" y="6181733"/>
            <a:ext cx="2681142" cy="307975"/>
          </a:xfrm>
          <a:prstGeom prst="rect">
            <a:avLst/>
          </a:prstGeom>
          <a:noFill/>
          <a:ln>
            <a:noFill/>
          </a:ln>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lnSpc>
                <a:spcPct val="108000"/>
              </a:lnSpc>
              <a:defRPr/>
            </a:pPr>
            <a:fld id="{73770012-ED96-4C09-8D9F-CF5207703C9D}" type="slidenum">
              <a:rPr lang="zh-CN" altLang="en-US" sz="1400" smtClean="0">
                <a:solidFill>
                  <a:srgbClr val="000000"/>
                </a:solidFill>
              </a:rPr>
            </a:fld>
            <a:endParaRPr lang="zh-CN" altLang="en-US" sz="1400">
              <a:solidFill>
                <a:srgbClr val="000000"/>
              </a:solidFill>
            </a:endParaRPr>
          </a:p>
        </p:txBody>
      </p:sp>
      <p:sp>
        <p:nvSpPr>
          <p:cNvPr id="3" name="标题 1"/>
          <p:cNvSpPr>
            <a:spLocks noGrp="1"/>
          </p:cNvSpPr>
          <p:nvPr>
            <p:ph type="title"/>
          </p:nvPr>
        </p:nvSpPr>
        <p:spPr>
          <a:xfrm>
            <a:off x="-56667" y="65088"/>
            <a:ext cx="8233627" cy="750887"/>
          </a:xfrm>
          <a:prstGeom prst="rect">
            <a:avLst/>
          </a:prstGeom>
        </p:spPr>
        <p:txBody>
          <a:bodyPr/>
          <a:lstStyle>
            <a:lvl1pPr>
              <a:defRPr sz="3600"/>
            </a:lvl1pPr>
          </a:lstStyle>
          <a:p>
            <a:r>
              <a:rPr lang="zh-CN" altLang="en-US" dirty="0"/>
              <a:t>单击此处编辑母版标题样式</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3"/>
          <p:cNvSpPr txBox="1"/>
          <p:nvPr userDrawn="1"/>
        </p:nvSpPr>
        <p:spPr bwMode="auto">
          <a:xfrm>
            <a:off x="8662584" y="6181733"/>
            <a:ext cx="2681142" cy="307975"/>
          </a:xfrm>
          <a:prstGeom prst="rect">
            <a:avLst/>
          </a:prstGeom>
          <a:noFill/>
          <a:ln>
            <a:noFill/>
          </a:ln>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lnSpc>
                <a:spcPct val="108000"/>
              </a:lnSpc>
              <a:defRPr/>
            </a:pPr>
            <a:fld id="{4B43E748-FD1B-4866-AD6C-CCB78E65A656}" type="slidenum">
              <a:rPr lang="zh-CN" altLang="en-US" sz="1400" smtClean="0">
                <a:solidFill>
                  <a:srgbClr val="000000"/>
                </a:solidFill>
              </a:rPr>
            </a:fld>
            <a:endParaRPr lang="zh-CN" altLang="en-US" sz="1400">
              <a:solidFill>
                <a:srgbClr val="000000"/>
              </a:solidFill>
            </a:endParaRPr>
          </a:p>
        </p:txBody>
      </p:sp>
      <p:sp>
        <p:nvSpPr>
          <p:cNvPr id="2" name="标题 1"/>
          <p:cNvSpPr>
            <a:spLocks noGrp="1"/>
          </p:cNvSpPr>
          <p:nvPr>
            <p:ph type="title"/>
          </p:nvPr>
        </p:nvSpPr>
        <p:spPr>
          <a:xfrm>
            <a:off x="338397" y="106340"/>
            <a:ext cx="7838562" cy="750888"/>
          </a:xfrm>
          <a:prstGeom prst="rect">
            <a:avLst/>
          </a:prstGeom>
        </p:spPr>
        <p:txBody>
          <a:bodyPr/>
          <a:lstStyle>
            <a:lvl1pPr>
              <a:defRPr sz="3600" b="0"/>
            </a:lvl1pPr>
          </a:lstStyle>
          <a:p>
            <a:r>
              <a:rPr lang="zh-CN" altLang="en-US" dirty="0"/>
              <a:t>单击此处编辑母版标题样式</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38397" y="106340"/>
            <a:ext cx="7838562" cy="750888"/>
          </a:xfrm>
          <a:prstGeom prst="rect">
            <a:avLst/>
          </a:prstGeom>
        </p:spPr>
        <p:txBody>
          <a:bodyPr/>
          <a:lstStyle>
            <a:lvl1pPr>
              <a:defRPr sz="3600" b="0"/>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379304" y="1089025"/>
            <a:ext cx="5228413" cy="4819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786209" y="1089025"/>
            <a:ext cx="5230273" cy="4819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txBox="1"/>
          <p:nvPr userDrawn="1"/>
        </p:nvSpPr>
        <p:spPr bwMode="auto">
          <a:xfrm>
            <a:off x="8662584" y="6181733"/>
            <a:ext cx="2681142" cy="307975"/>
          </a:xfrm>
          <a:prstGeom prst="rect">
            <a:avLst/>
          </a:prstGeom>
          <a:noFill/>
          <a:ln>
            <a:noFill/>
          </a:ln>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lnSpc>
                <a:spcPct val="108000"/>
              </a:lnSpc>
              <a:defRPr/>
            </a:pPr>
            <a:fld id="{D939AC87-2CEE-4C74-8B50-1E93DD9E7260}" type="slidenum">
              <a:rPr lang="zh-CN" altLang="en-US" sz="1400" smtClean="0">
                <a:solidFill>
                  <a:srgbClr val="000000"/>
                </a:solidFill>
              </a:rPr>
            </a:fld>
            <a:endParaRPr lang="zh-CN" altLang="en-US" sz="1400">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3"/>
          <p:cNvSpPr txBox="1"/>
          <p:nvPr userDrawn="1"/>
        </p:nvSpPr>
        <p:spPr bwMode="auto">
          <a:xfrm>
            <a:off x="8662584" y="6181733"/>
            <a:ext cx="2681142" cy="307975"/>
          </a:xfrm>
          <a:prstGeom prst="rect">
            <a:avLst/>
          </a:prstGeom>
          <a:noFill/>
          <a:ln>
            <a:noFill/>
          </a:ln>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a:lnSpc>
                <a:spcPct val="108000"/>
              </a:lnSpc>
              <a:defRPr/>
            </a:pPr>
            <a:fld id="{D939AC87-2CEE-4C74-8B50-1E93DD9E7260}" type="slidenum">
              <a:rPr lang="zh-CN" altLang="en-US" sz="1400" smtClean="0">
                <a:solidFill>
                  <a:srgbClr val="000000"/>
                </a:solidFill>
              </a:rPr>
            </a:fld>
            <a:endParaRPr lang="zh-CN" altLang="en-US" sz="1400">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77" name="Freeform 89"/>
          <p:cNvSpPr/>
          <p:nvPr/>
        </p:nvSpPr>
        <p:spPr bwMode="gray">
          <a:xfrm>
            <a:off x="1" y="125413"/>
            <a:ext cx="8176957" cy="642937"/>
          </a:xfrm>
          <a:custGeom>
            <a:avLst/>
            <a:gdLst/>
            <a:ahLst/>
            <a:cxnLst>
              <a:cxn ang="0">
                <a:pos x="0" y="0"/>
              </a:cxn>
              <a:cxn ang="0">
                <a:pos x="5049" y="2"/>
              </a:cxn>
              <a:cxn ang="0">
                <a:pos x="5048" y="1458"/>
              </a:cxn>
              <a:cxn ang="0">
                <a:pos x="0" y="1471"/>
              </a:cxn>
              <a:cxn ang="0">
                <a:pos x="0" y="0"/>
              </a:cxn>
            </a:cxnLst>
            <a:rect l="0" t="0" r="r" b="b"/>
            <a:pathLst>
              <a:path w="5049" h="1471">
                <a:moveTo>
                  <a:pt x="0" y="0"/>
                </a:moveTo>
                <a:lnTo>
                  <a:pt x="5049" y="2"/>
                </a:lnTo>
                <a:lnTo>
                  <a:pt x="5048" y="1458"/>
                </a:lnTo>
                <a:lnTo>
                  <a:pt x="0" y="1471"/>
                </a:lnTo>
                <a:lnTo>
                  <a:pt x="0" y="0"/>
                </a:lnTo>
                <a:close/>
              </a:path>
            </a:pathLst>
          </a:custGeom>
          <a:gradFill flip="none" rotWithShape="1">
            <a:gsLst>
              <a:gs pos="0">
                <a:srgbClr val="C00000">
                  <a:shade val="30000"/>
                  <a:satMod val="115000"/>
                  <a:lumMod val="40000"/>
                  <a:lumOff val="60000"/>
                </a:srgbClr>
              </a:gs>
              <a:gs pos="50000">
                <a:srgbClr val="C00000">
                  <a:shade val="67500"/>
                  <a:satMod val="115000"/>
                </a:srgbClr>
              </a:gs>
              <a:gs pos="100000">
                <a:srgbClr val="C00000">
                  <a:shade val="100000"/>
                  <a:satMod val="115000"/>
                </a:srgbClr>
              </a:gs>
            </a:gsLst>
            <a:lin ang="10800000" scaled="1"/>
            <a:tileRect/>
          </a:gradFill>
          <a:ln>
            <a:noFill/>
          </a:ln>
          <a:effectLst/>
        </p:spPr>
        <p:style>
          <a:lnRef idx="1">
            <a:schemeClr val="accent2"/>
          </a:lnRef>
          <a:fillRef idx="3">
            <a:schemeClr val="accent2"/>
          </a:fillRef>
          <a:effectRef idx="2">
            <a:schemeClr val="accent2"/>
          </a:effectRef>
          <a:fontRef idx="minor">
            <a:schemeClr val="lt1"/>
          </a:fontRef>
        </p:style>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l" eaLnBrk="0" hangingPunct="0">
              <a:defRPr/>
            </a:pPr>
            <a:endParaRPr lang="zh-CN" altLang="en-US" b="1">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endParaRPr>
          </a:p>
        </p:txBody>
      </p:sp>
      <p:sp>
        <p:nvSpPr>
          <p:cNvPr id="5123" name="Rectangle 22"/>
          <p:cNvSpPr>
            <a:spLocks noGrp="1" noChangeArrowheads="1"/>
          </p:cNvSpPr>
          <p:nvPr>
            <p:ph type="body" idx="1"/>
          </p:nvPr>
        </p:nvSpPr>
        <p:spPr bwMode="auto">
          <a:xfrm>
            <a:off x="379301" y="1089025"/>
            <a:ext cx="10637180" cy="4819650"/>
          </a:xfrm>
          <a:prstGeom prst="rect">
            <a:avLst/>
          </a:prstGeom>
          <a:noFill/>
          <a:ln w="9525">
            <a:noFill/>
            <a:miter lim="800000"/>
          </a:ln>
        </p:spPr>
        <p:txBody>
          <a:bodyPr vert="horz" wrap="square" lIns="91440" tIns="45720" rIns="91440" bIns="45720" numCol="1" anchor="t" anchorCtr="0" compatLnSpc="1"/>
          <a:lstStyle/>
          <a:p>
            <a:pPr lvl="0"/>
            <a:r>
              <a:rPr lang="ko-KR" altLang="en-US"/>
              <a:t>单击此处编辑母版文本样式</a:t>
            </a:r>
            <a:endParaRPr lang="ko-KR" altLang="en-US"/>
          </a:p>
          <a:p>
            <a:pPr lvl="1"/>
            <a:r>
              <a:rPr lang="ko-KR" altLang="en-US"/>
              <a:t>第二级</a:t>
            </a:r>
            <a:endParaRPr lang="ko-KR" altLang="en-US"/>
          </a:p>
          <a:p>
            <a:pPr lvl="2"/>
            <a:r>
              <a:rPr lang="ko-KR" altLang="en-US"/>
              <a:t>第三级</a:t>
            </a:r>
            <a:endParaRPr lang="ko-KR" altLang="en-US"/>
          </a:p>
          <a:p>
            <a:pPr lvl="3"/>
            <a:r>
              <a:rPr lang="ko-KR" altLang="en-US"/>
              <a:t>第四级</a:t>
            </a:r>
            <a:endParaRPr lang="ko-KR" altLang="en-US"/>
          </a:p>
          <a:p>
            <a:pPr lvl="4"/>
            <a:r>
              <a:rPr lang="ko-KR" altLang="en-US"/>
              <a:t>第五级</a:t>
            </a:r>
            <a:endParaRPr lang="ko-KR" altLang="en-US"/>
          </a:p>
        </p:txBody>
      </p:sp>
      <p:pic>
        <p:nvPicPr>
          <p:cNvPr id="9218" name="Picture 2" descr="C:\Users\liuyan\Desktop\whu_logo.pn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8271959" y="167656"/>
            <a:ext cx="2744522" cy="60069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4000" b="1">
          <a:solidFill>
            <a:schemeClr val="bg1"/>
          </a:solidFill>
          <a:latin typeface="+mj-lt"/>
          <a:ea typeface="+mj-ea"/>
          <a:cs typeface="+mj-cs"/>
        </a:defRPr>
      </a:lvl1pPr>
      <a:lvl2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b="1">
          <a:solidFill>
            <a:schemeClr val="bg1"/>
          </a:solidFill>
          <a:latin typeface="黑体" panose="02010609060101010101" pitchFamily="2" charset="-122"/>
          <a:ea typeface="黑体" panose="02010609060101010101" pitchFamily="2" charset="-122"/>
        </a:defRPr>
      </a:lvl5pPr>
      <a:lvl6pPr marL="4572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6pPr>
      <a:lvl7pPr marL="9144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7pPr>
      <a:lvl8pPr marL="13716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8pPr>
      <a:lvl9pPr marL="1828800" algn="ctr" rtl="0" fontAlgn="base">
        <a:spcBef>
          <a:spcPct val="0"/>
        </a:spcBef>
        <a:spcAft>
          <a:spcPct val="0"/>
        </a:spcAft>
        <a:defRPr sz="4000" b="1">
          <a:solidFill>
            <a:schemeClr val="bg1"/>
          </a:solidFill>
          <a:latin typeface="黑体" panose="02010609060101010101" pitchFamily="2" charset="-122"/>
          <a:ea typeface="黑体" panose="02010609060101010101" pitchFamily="2" charset="-122"/>
        </a:defRPr>
      </a:lvl9pPr>
    </p:titleStyle>
    <p:bodyStyle>
      <a:lvl1pPr marL="342900" indent="-342900" algn="l" rtl="0" eaLnBrk="0" fontAlgn="base" hangingPunct="0">
        <a:spcBef>
          <a:spcPct val="20000"/>
        </a:spcBef>
        <a:spcAft>
          <a:spcPct val="0"/>
        </a:spcAft>
        <a:buClr>
          <a:schemeClr val="tx1"/>
        </a:buClr>
        <a:buSzPct val="8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tx1"/>
        </a:buClr>
        <a:buSzPct val="60000"/>
        <a:buFont typeface="Wingdings" panose="05000000000000000000"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0.xml"/><Relationship Id="rId2" Type="http://schemas.openxmlformats.org/officeDocument/2006/relationships/image" Target="../media/image23.emf"/><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26.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0.xml"/><Relationship Id="rId2" Type="http://schemas.openxmlformats.org/officeDocument/2006/relationships/image" Target="../media/image28.jpeg"/><Relationship Id="rId1" Type="http://schemas.openxmlformats.org/officeDocument/2006/relationships/image" Target="../media/image27.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2.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8.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4.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5.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6.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7.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9.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5.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1.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2.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3.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hyperlink" Target="http://stor-age.zdnet.com.cn/files/list-0-0-190441-1-1.htm" TargetMode="External"/><Relationship Id="rId1" Type="http://schemas.openxmlformats.org/officeDocument/2006/relationships/hyperlink" Target="http://stor-age.zdnet.com.cn/files/list-0-0-206076-1-1.htm"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hyperlink" Target="https://github.com/narges64/SSDSim-Original" TargetMode="External"/><Relationship Id="rId2" Type="http://schemas.openxmlformats.org/officeDocument/2006/relationships/hyperlink" Target="http://research.microsoft.com/en-us/downloads/b41019e2-1d2b-44d8-b512-ba35ab814cd4/" TargetMode="External"/><Relationship Id="rId1" Type="http://schemas.openxmlformats.org/officeDocument/2006/relationships/hyperlink" Target="http://csl.cse.psu.edu/?q=node/321" TargetMode="Externa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4.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7" name="Text Box 9"/>
          <p:cNvSpPr txBox="1">
            <a:spLocks noChangeArrowheads="1"/>
          </p:cNvSpPr>
          <p:nvPr/>
        </p:nvSpPr>
        <p:spPr bwMode="auto">
          <a:xfrm>
            <a:off x="2752576" y="3583648"/>
            <a:ext cx="6336704" cy="523220"/>
          </a:xfrm>
          <a:prstGeom prst="rect">
            <a:avLst/>
          </a:prstGeom>
          <a:noFill/>
          <a:ln>
            <a:noFill/>
          </a:ln>
          <a:effectLst>
            <a:prstShdw prst="shdw17" dist="17961" dir="2700000">
              <a:schemeClr val="accent1">
                <a:gamma/>
                <a:shade val="60000"/>
                <a:invGamma/>
              </a:schemeClr>
            </a:prstShdw>
          </a:effectLst>
        </p:spPr>
        <p:txBody>
          <a:bodyPr wrap="square">
            <a:spAutoFit/>
          </a:bodyPr>
          <a:lstStyle/>
          <a:p>
            <a:pPr>
              <a:defRPr/>
            </a:pPr>
            <a:r>
              <a:rPr lang="en-US" altLang="zh-CN" sz="2800" b="1" dirty="0">
                <a:solidFill>
                  <a:schemeClr val="bg1"/>
                </a:solidFill>
              </a:rPr>
              <a:t>SSD</a:t>
            </a:r>
            <a:r>
              <a:rPr lang="zh-CN" altLang="en-US" sz="2800" b="1" dirty="0">
                <a:solidFill>
                  <a:schemeClr val="bg1"/>
                </a:solidFill>
              </a:rPr>
              <a:t>相关技术研究</a:t>
            </a:r>
            <a:endParaRPr lang="zh-CN" altLang="en-US" sz="2800" b="1" dirty="0">
              <a:solidFill>
                <a:schemeClr val="bg1"/>
              </a:solidFill>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zh-CN"/>
              <a:t>1.1 SSD</a:t>
            </a:r>
            <a:r>
              <a:rPr lang="zh-CN" altLang="en-US"/>
              <a:t>分类</a:t>
            </a:r>
            <a:endParaRPr lang="zh-CN" altLang="en-US"/>
          </a:p>
        </p:txBody>
      </p:sp>
      <p:sp>
        <p:nvSpPr>
          <p:cNvPr id="4" name="Rectangle 3"/>
          <p:cNvSpPr>
            <a:spLocks noGrp="1" noChangeArrowheads="1"/>
          </p:cNvSpPr>
          <p:nvPr>
            <p:ph type="body" idx="1"/>
          </p:nvPr>
        </p:nvSpPr>
        <p:spPr>
          <a:xfrm>
            <a:off x="704814" y="1249348"/>
            <a:ext cx="8229600" cy="4900634"/>
          </a:xfrm>
        </p:spPr>
        <p:txBody>
          <a:bodyPr/>
          <a:lstStyle/>
          <a:p>
            <a:pPr eaLnBrk="1" hangingPunct="1"/>
            <a:r>
              <a:rPr lang="zh-CN" altLang="en-US" dirty="0">
                <a:ea typeface="黑体" panose="02010609060101010101" pitchFamily="2" charset="-122"/>
              </a:rPr>
              <a:t>采用闪存（</a:t>
            </a:r>
            <a:r>
              <a:rPr lang="en-US" altLang="zh-CN" dirty="0">
                <a:ea typeface="黑体" panose="02010609060101010101" pitchFamily="2" charset="-122"/>
              </a:rPr>
              <a:t>Flash</a:t>
            </a:r>
            <a:r>
              <a:rPr lang="zh-CN" altLang="en-US" dirty="0">
                <a:ea typeface="黑体" panose="02010609060101010101" pitchFamily="2" charset="-122"/>
              </a:rPr>
              <a:t>芯片）作为存储介质</a:t>
            </a:r>
            <a:endParaRPr lang="en-US" altLang="zh-CN" dirty="0">
              <a:ea typeface="黑体" panose="02010609060101010101" pitchFamily="2" charset="-122"/>
            </a:endParaRPr>
          </a:p>
          <a:p>
            <a:pPr eaLnBrk="1" hangingPunct="1"/>
            <a:r>
              <a:rPr lang="zh-CN" altLang="en-US" dirty="0">
                <a:ea typeface="黑体" panose="02010609060101010101" pitchFamily="2" charset="-122"/>
              </a:rPr>
              <a:t>采用</a:t>
            </a:r>
            <a:r>
              <a:rPr lang="en-US" altLang="zh-CN" dirty="0">
                <a:ea typeface="黑体" panose="02010609060101010101" pitchFamily="2" charset="-122"/>
              </a:rPr>
              <a:t>DRAM</a:t>
            </a:r>
            <a:r>
              <a:rPr lang="zh-CN" altLang="en-US" dirty="0">
                <a:ea typeface="黑体" panose="02010609060101010101" pitchFamily="2" charset="-122"/>
              </a:rPr>
              <a:t>作为存储介质</a:t>
            </a:r>
            <a:endParaRPr lang="en-US" altLang="zh-CN" dirty="0">
              <a:ea typeface="黑体" panose="02010609060101010101" pitchFamily="2" charset="-122"/>
            </a:endParaRPr>
          </a:p>
          <a:p>
            <a:pPr eaLnBrk="1" hangingPunct="1"/>
            <a:r>
              <a:rPr lang="en-US" altLang="zh-CN" dirty="0">
                <a:ea typeface="黑体" panose="02010609060101010101" pitchFamily="2" charset="-122"/>
              </a:rPr>
              <a:t>….</a:t>
            </a:r>
            <a:endParaRPr lang="zh-CN" altLang="zh-CN" dirty="0">
              <a:ea typeface="黑体" panose="02010609060101010101" pitchFamily="2" charset="-122"/>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19590" y="2249480"/>
            <a:ext cx="5138936" cy="3074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00" y="4535496"/>
            <a:ext cx="3888432" cy="1313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r>
              <a:rPr lang="en-US" altLang="ko-KR"/>
              <a:t>NAND vs. NOR</a:t>
            </a:r>
            <a:endParaRPr lang="en-US" altLang="ko-KR"/>
          </a:p>
        </p:txBody>
      </p:sp>
      <p:sp>
        <p:nvSpPr>
          <p:cNvPr id="268291" name="Rectangle 3"/>
          <p:cNvSpPr>
            <a:spLocks noGrp="1" noChangeArrowheads="1"/>
          </p:cNvSpPr>
          <p:nvPr>
            <p:ph type="body" idx="1"/>
          </p:nvPr>
        </p:nvSpPr>
        <p:spPr/>
        <p:txBody>
          <a:bodyPr/>
          <a:lstStyle/>
          <a:p>
            <a:endParaRPr lang="en-US" altLang="en-US"/>
          </a:p>
        </p:txBody>
      </p:sp>
      <p:sp>
        <p:nvSpPr>
          <p:cNvPr id="268292" name="Rectangle 4"/>
          <p:cNvSpPr>
            <a:spLocks noChangeArrowheads="1"/>
          </p:cNvSpPr>
          <p:nvPr/>
        </p:nvSpPr>
        <p:spPr bwMode="auto">
          <a:xfrm>
            <a:off x="6116918" y="3734045"/>
            <a:ext cx="3189434" cy="1493920"/>
          </a:xfrm>
          <a:prstGeom prst="rect">
            <a:avLst/>
          </a:prstGeom>
          <a:solidFill>
            <a:srgbClr val="C8FEC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8293" name="Rectangle 5"/>
          <p:cNvSpPr>
            <a:spLocks noChangeArrowheads="1"/>
          </p:cNvSpPr>
          <p:nvPr/>
        </p:nvSpPr>
        <p:spPr bwMode="auto">
          <a:xfrm>
            <a:off x="6116918" y="1736135"/>
            <a:ext cx="3189434" cy="1095240"/>
          </a:xfrm>
          <a:prstGeom prst="rect">
            <a:avLst/>
          </a:prstGeom>
          <a:solidFill>
            <a:srgbClr val="C8FEC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8294" name="Rectangle 6"/>
          <p:cNvSpPr>
            <a:spLocks noChangeArrowheads="1"/>
          </p:cNvSpPr>
          <p:nvPr/>
        </p:nvSpPr>
        <p:spPr bwMode="auto">
          <a:xfrm>
            <a:off x="2181276" y="3746085"/>
            <a:ext cx="3622716" cy="926741"/>
          </a:xfrm>
          <a:prstGeom prst="rect">
            <a:avLst/>
          </a:prstGeom>
          <a:solidFill>
            <a:srgbClr val="FFC5C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8295" name="Rectangle 7"/>
          <p:cNvSpPr>
            <a:spLocks noChangeArrowheads="1"/>
          </p:cNvSpPr>
          <p:nvPr/>
        </p:nvSpPr>
        <p:spPr bwMode="auto">
          <a:xfrm>
            <a:off x="2181276" y="1736136"/>
            <a:ext cx="3622716" cy="1475866"/>
          </a:xfrm>
          <a:prstGeom prst="rect">
            <a:avLst/>
          </a:prstGeom>
          <a:solidFill>
            <a:srgbClr val="FFC5C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8296" name="Rectangle 8"/>
          <p:cNvSpPr>
            <a:spLocks noChangeArrowheads="1"/>
          </p:cNvSpPr>
          <p:nvPr/>
        </p:nvSpPr>
        <p:spPr bwMode="auto">
          <a:xfrm>
            <a:off x="2181276" y="1736136"/>
            <a:ext cx="3622716" cy="147586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8297" name="Rectangle 9"/>
          <p:cNvSpPr>
            <a:spLocks noChangeArrowheads="1"/>
          </p:cNvSpPr>
          <p:nvPr/>
        </p:nvSpPr>
        <p:spPr bwMode="auto">
          <a:xfrm>
            <a:off x="2277564" y="1543570"/>
            <a:ext cx="1519495" cy="292335"/>
          </a:xfrm>
          <a:prstGeom prst="rect">
            <a:avLst/>
          </a:prstGeom>
          <a:solidFill>
            <a:srgbClr val="FDC0E5"/>
          </a:solidFill>
          <a:ln w="25400">
            <a:solidFill>
              <a:schemeClr val="tx1"/>
            </a:solidFill>
            <a:miter lim="800000"/>
          </a:ln>
          <a:effectLst>
            <a:outerShdw dist="107763" dir="2700000" algn="ctr" rotWithShape="0">
              <a:schemeClr val="bg2"/>
            </a:outerShdw>
          </a:effectLst>
        </p:spPr>
        <p:txBody>
          <a:bodyPr lIns="87258" tIns="43630" rIns="87258" bIns="4363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pPr>
            <a:r>
              <a:rPr kumimoji="1" lang="en-US" altLang="ko-KR" sz="1325" b="1">
                <a:ea typeface="Gulim" pitchFamily="34" charset="-127"/>
              </a:rPr>
              <a:t>Pros of NAND</a:t>
            </a:r>
            <a:endParaRPr kumimoji="1" lang="en-US" altLang="ko-KR" sz="1325" b="1">
              <a:ea typeface="Gulim" pitchFamily="34" charset="-127"/>
            </a:endParaRPr>
          </a:p>
        </p:txBody>
      </p:sp>
      <p:sp>
        <p:nvSpPr>
          <p:cNvPr id="268298" name="Rectangle 10"/>
          <p:cNvSpPr>
            <a:spLocks noChangeArrowheads="1"/>
          </p:cNvSpPr>
          <p:nvPr/>
        </p:nvSpPr>
        <p:spPr bwMode="auto">
          <a:xfrm>
            <a:off x="6116918" y="1736139"/>
            <a:ext cx="3193948" cy="1119311"/>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8299" name="Rectangle 11"/>
          <p:cNvSpPr>
            <a:spLocks noChangeArrowheads="1"/>
          </p:cNvSpPr>
          <p:nvPr/>
        </p:nvSpPr>
        <p:spPr bwMode="auto">
          <a:xfrm>
            <a:off x="6213207" y="1543570"/>
            <a:ext cx="1387103" cy="292335"/>
          </a:xfrm>
          <a:prstGeom prst="rect">
            <a:avLst/>
          </a:prstGeom>
          <a:solidFill>
            <a:srgbClr val="C8FEC8"/>
          </a:solidFill>
          <a:ln w="25400">
            <a:solidFill>
              <a:schemeClr val="tx1"/>
            </a:solidFill>
            <a:miter lim="800000"/>
          </a:ln>
          <a:effectLst>
            <a:outerShdw dist="107763" dir="2700000" algn="ctr" rotWithShape="0">
              <a:schemeClr val="bg2"/>
            </a:outerShdw>
          </a:effectLst>
        </p:spPr>
        <p:txBody>
          <a:bodyPr lIns="87258" tIns="43630" rIns="87258" bIns="4363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pPr>
            <a:r>
              <a:rPr kumimoji="1" lang="en-US" altLang="ko-KR" sz="1325" b="1">
                <a:ea typeface="Gulim" pitchFamily="34" charset="-127"/>
              </a:rPr>
              <a:t>Pros of NOR</a:t>
            </a:r>
            <a:endParaRPr kumimoji="1" lang="en-US" altLang="ko-KR" sz="1325" b="1">
              <a:ea typeface="Gulim" pitchFamily="34" charset="-127"/>
            </a:endParaRPr>
          </a:p>
        </p:txBody>
      </p:sp>
      <p:sp>
        <p:nvSpPr>
          <p:cNvPr id="268300" name="Rectangle 12"/>
          <p:cNvSpPr>
            <a:spLocks noChangeArrowheads="1"/>
          </p:cNvSpPr>
          <p:nvPr/>
        </p:nvSpPr>
        <p:spPr bwMode="auto">
          <a:xfrm>
            <a:off x="2181276" y="3734049"/>
            <a:ext cx="3622716" cy="938777"/>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8301" name="Rectangle 13"/>
          <p:cNvSpPr>
            <a:spLocks noChangeArrowheads="1"/>
          </p:cNvSpPr>
          <p:nvPr/>
        </p:nvSpPr>
        <p:spPr bwMode="auto">
          <a:xfrm>
            <a:off x="2277561" y="3541479"/>
            <a:ext cx="1663922" cy="292335"/>
          </a:xfrm>
          <a:prstGeom prst="rect">
            <a:avLst/>
          </a:prstGeom>
          <a:solidFill>
            <a:srgbClr val="FDC0E5"/>
          </a:solidFill>
          <a:ln w="25400">
            <a:solidFill>
              <a:schemeClr val="tx1"/>
            </a:solidFill>
            <a:miter lim="800000"/>
          </a:ln>
          <a:effectLst>
            <a:outerShdw dist="107763" dir="2700000" algn="ctr" rotWithShape="0">
              <a:schemeClr val="bg2"/>
            </a:outerShdw>
          </a:effectLst>
        </p:spPr>
        <p:txBody>
          <a:bodyPr lIns="87258" tIns="43630" rIns="87258" bIns="4363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pPr>
            <a:r>
              <a:rPr kumimoji="1" lang="en-US" altLang="ko-KR" sz="1325" b="1">
                <a:ea typeface="Gulim" pitchFamily="34" charset="-127"/>
              </a:rPr>
              <a:t>Cons of NAND</a:t>
            </a:r>
            <a:endParaRPr kumimoji="1" lang="en-US" altLang="ko-KR" sz="1325" b="1">
              <a:ea typeface="Gulim" pitchFamily="34" charset="-127"/>
            </a:endParaRPr>
          </a:p>
        </p:txBody>
      </p:sp>
      <p:sp>
        <p:nvSpPr>
          <p:cNvPr id="268302" name="Rectangle 14"/>
          <p:cNvSpPr>
            <a:spLocks noChangeArrowheads="1"/>
          </p:cNvSpPr>
          <p:nvPr/>
        </p:nvSpPr>
        <p:spPr bwMode="auto">
          <a:xfrm>
            <a:off x="6116918" y="3734045"/>
            <a:ext cx="3193948" cy="1493920"/>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8303" name="Rectangle 15"/>
          <p:cNvSpPr>
            <a:spLocks noChangeArrowheads="1"/>
          </p:cNvSpPr>
          <p:nvPr/>
        </p:nvSpPr>
        <p:spPr bwMode="auto">
          <a:xfrm>
            <a:off x="6213203" y="3541479"/>
            <a:ext cx="1663922" cy="292335"/>
          </a:xfrm>
          <a:prstGeom prst="rect">
            <a:avLst/>
          </a:prstGeom>
          <a:solidFill>
            <a:srgbClr val="C8FEC8"/>
          </a:solidFill>
          <a:ln w="25400">
            <a:solidFill>
              <a:schemeClr val="tx1"/>
            </a:solidFill>
            <a:miter lim="800000"/>
          </a:ln>
          <a:effectLst>
            <a:outerShdw dist="107763" dir="2700000" algn="ctr" rotWithShape="0">
              <a:schemeClr val="bg2"/>
            </a:outerShdw>
          </a:effectLst>
        </p:spPr>
        <p:txBody>
          <a:bodyPr lIns="87258" tIns="43630" rIns="87258" bIns="4363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pPr>
            <a:r>
              <a:rPr kumimoji="1" lang="en-US" altLang="ko-KR" sz="1325" b="1">
                <a:ea typeface="Gulim" pitchFamily="34" charset="-127"/>
              </a:rPr>
              <a:t>Cons of NOR</a:t>
            </a:r>
            <a:endParaRPr kumimoji="1" lang="en-US" altLang="ko-KR" sz="1325" b="1">
              <a:ea typeface="Gulim" pitchFamily="34" charset="-127"/>
            </a:endParaRPr>
          </a:p>
        </p:txBody>
      </p:sp>
      <p:sp>
        <p:nvSpPr>
          <p:cNvPr id="268304" name="Rectangle 16"/>
          <p:cNvSpPr>
            <a:spLocks noChangeArrowheads="1"/>
          </p:cNvSpPr>
          <p:nvPr/>
        </p:nvSpPr>
        <p:spPr bwMode="auto">
          <a:xfrm>
            <a:off x="2989442" y="5759038"/>
            <a:ext cx="1916120" cy="365111"/>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58" tIns="43630" rIns="87258" bIns="4363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ko-KR" b="1">
                <a:solidFill>
                  <a:srgbClr val="FF0000"/>
                </a:solidFill>
                <a:latin typeface="Times New Roman" panose="02020603050405020304" pitchFamily="18" charset="0"/>
                <a:ea typeface="Gulim" pitchFamily="34" charset="-127"/>
              </a:rPr>
              <a:t>For Mass Storage</a:t>
            </a:r>
            <a:endParaRPr kumimoji="1" lang="en-US" altLang="ko-KR" b="1">
              <a:solidFill>
                <a:srgbClr val="FF0000"/>
              </a:solidFill>
              <a:latin typeface="Times New Roman" panose="02020603050405020304" pitchFamily="18" charset="0"/>
              <a:ea typeface="Gulim" pitchFamily="34" charset="-127"/>
            </a:endParaRPr>
          </a:p>
        </p:txBody>
      </p:sp>
      <p:sp>
        <p:nvSpPr>
          <p:cNvPr id="268305" name="Rectangle 17"/>
          <p:cNvSpPr>
            <a:spLocks noChangeArrowheads="1"/>
          </p:cNvSpPr>
          <p:nvPr/>
        </p:nvSpPr>
        <p:spPr bwMode="auto">
          <a:xfrm>
            <a:off x="6842339" y="5745499"/>
            <a:ext cx="1916120" cy="365111"/>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58" tIns="43630" rIns="87258" bIns="4363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ko-KR" b="1" dirty="0">
                <a:solidFill>
                  <a:srgbClr val="FF0000"/>
                </a:solidFill>
                <a:latin typeface="Times New Roman" panose="02020603050405020304" pitchFamily="18" charset="0"/>
                <a:ea typeface="Gulim" pitchFamily="34" charset="-127"/>
              </a:rPr>
              <a:t>For Code Storage</a:t>
            </a:r>
            <a:endParaRPr kumimoji="1" lang="en-US" altLang="ko-KR" b="1" dirty="0">
              <a:solidFill>
                <a:srgbClr val="FF0000"/>
              </a:solidFill>
              <a:latin typeface="Times New Roman" panose="02020603050405020304" pitchFamily="18" charset="0"/>
              <a:ea typeface="Gulim" pitchFamily="34" charset="-127"/>
            </a:endParaRPr>
          </a:p>
        </p:txBody>
      </p:sp>
      <p:sp>
        <p:nvSpPr>
          <p:cNvPr id="268306" name="AutoShape 18"/>
          <p:cNvSpPr>
            <a:spLocks noChangeArrowheads="1"/>
          </p:cNvSpPr>
          <p:nvPr/>
        </p:nvSpPr>
        <p:spPr bwMode="auto">
          <a:xfrm>
            <a:off x="3763958" y="5364869"/>
            <a:ext cx="469388" cy="361068"/>
          </a:xfrm>
          <a:prstGeom prst="downArrow">
            <a:avLst>
              <a:gd name="adj1" fmla="val 50000"/>
              <a:gd name="adj2" fmla="val 50014"/>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68307" name="AutoShape 19"/>
          <p:cNvSpPr>
            <a:spLocks noChangeArrowheads="1"/>
          </p:cNvSpPr>
          <p:nvPr/>
        </p:nvSpPr>
        <p:spPr bwMode="auto">
          <a:xfrm>
            <a:off x="7579244" y="5364869"/>
            <a:ext cx="469388" cy="361068"/>
          </a:xfrm>
          <a:prstGeom prst="downArrow">
            <a:avLst>
              <a:gd name="adj1" fmla="val 50000"/>
              <a:gd name="adj2" fmla="val 50014"/>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268308" name="Rectangle 20"/>
          <p:cNvSpPr>
            <a:spLocks noChangeArrowheads="1"/>
          </p:cNvSpPr>
          <p:nvPr/>
        </p:nvSpPr>
        <p:spPr bwMode="auto">
          <a:xfrm>
            <a:off x="2248224" y="1922687"/>
            <a:ext cx="2571108" cy="131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58" tIns="43630" rIns="87258" bIns="43630">
            <a:spAutoFit/>
          </a:bodyPr>
          <a:lstStyle>
            <a:lvl1pPr marL="457200" indent="-457200" defTabSz="762000">
              <a:defRPr>
                <a:solidFill>
                  <a:schemeClr val="tx1"/>
                </a:solidFill>
                <a:latin typeface="Arial" panose="020B0604020202020204" pitchFamily="34" charset="0"/>
                <a:ea typeface="宋体" panose="02010600030101010101" pitchFamily="2" charset="-122"/>
              </a:defRPr>
            </a:lvl1pPr>
            <a:lvl2pPr marL="1028700" indent="-457200" defTabSz="762000">
              <a:defRPr>
                <a:solidFill>
                  <a:schemeClr val="tx1"/>
                </a:solidFill>
                <a:latin typeface="Arial" panose="020B0604020202020204" pitchFamily="34" charset="0"/>
                <a:ea typeface="宋体" panose="02010600030101010101" pitchFamily="2" charset="-122"/>
              </a:defRPr>
            </a:lvl2pPr>
            <a:lvl3pPr marL="1600200" indent="-457200" defTabSz="762000">
              <a:defRPr>
                <a:solidFill>
                  <a:schemeClr val="tx1"/>
                </a:solidFill>
                <a:latin typeface="Arial" panose="020B0604020202020204" pitchFamily="34" charset="0"/>
                <a:ea typeface="宋体" panose="02010600030101010101" pitchFamily="2" charset="-122"/>
              </a:defRPr>
            </a:lvl3pPr>
            <a:lvl4pPr marL="2171700" indent="-457200" defTabSz="762000">
              <a:defRPr>
                <a:solidFill>
                  <a:schemeClr val="tx1"/>
                </a:solidFill>
                <a:latin typeface="Arial" panose="020B0604020202020204" pitchFamily="34" charset="0"/>
                <a:ea typeface="宋体" panose="02010600030101010101" pitchFamily="2" charset="-122"/>
              </a:defRPr>
            </a:lvl4pPr>
            <a:lvl5pPr marL="2743200" indent="-457200" defTabSz="762000">
              <a:defRPr>
                <a:solidFill>
                  <a:schemeClr val="tx1"/>
                </a:solidFill>
                <a:latin typeface="Arial" panose="020B0604020202020204" pitchFamily="34" charset="0"/>
                <a:ea typeface="宋体" panose="02010600030101010101" pitchFamily="2" charset="-122"/>
              </a:defRPr>
            </a:lvl5pPr>
            <a:lvl6pPr marL="3200400" indent="-457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657600" indent="-457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4114800" indent="-457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572000" indent="-457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150000"/>
              </a:lnSpc>
            </a:pPr>
            <a:r>
              <a:rPr kumimoji="1" lang="en-US" altLang="ko-KR" sz="1325" b="1">
                <a:ea typeface="Gulim" pitchFamily="34" charset="-127"/>
              </a:rPr>
              <a:t>1. Smaller cell size</a:t>
            </a:r>
            <a:endParaRPr kumimoji="1" lang="en-US" altLang="ko-KR" sz="1325" b="1">
              <a:ea typeface="Gulim" pitchFamily="34" charset="-127"/>
            </a:endParaRPr>
          </a:p>
          <a:p>
            <a:pPr eaLnBrk="0" hangingPunct="0">
              <a:lnSpc>
                <a:spcPct val="150000"/>
              </a:lnSpc>
            </a:pPr>
            <a:r>
              <a:rPr kumimoji="1" lang="en-US" altLang="ko-KR" sz="1325" b="1">
                <a:ea typeface="Gulim" pitchFamily="34" charset="-127"/>
              </a:rPr>
              <a:t>2. Limited bad blocks allowed</a:t>
            </a:r>
            <a:endParaRPr kumimoji="1" lang="en-US" altLang="ko-KR" sz="1325" b="1">
              <a:ea typeface="Gulim" pitchFamily="34" charset="-127"/>
            </a:endParaRPr>
          </a:p>
          <a:p>
            <a:pPr eaLnBrk="0" hangingPunct="0">
              <a:lnSpc>
                <a:spcPct val="150000"/>
              </a:lnSpc>
            </a:pPr>
            <a:r>
              <a:rPr kumimoji="1" lang="en-US" altLang="ko-KR" sz="1325" b="1">
                <a:ea typeface="Gulim" pitchFamily="34" charset="-127"/>
              </a:rPr>
              <a:t>3. Fast writing</a:t>
            </a:r>
            <a:endParaRPr kumimoji="1" lang="en-US" altLang="ko-KR" sz="1325" b="1">
              <a:ea typeface="Gulim" pitchFamily="34" charset="-127"/>
            </a:endParaRPr>
          </a:p>
          <a:p>
            <a:pPr eaLnBrk="0" hangingPunct="0">
              <a:lnSpc>
                <a:spcPct val="150000"/>
              </a:lnSpc>
            </a:pPr>
            <a:r>
              <a:rPr kumimoji="1" lang="en-US" altLang="ko-KR" sz="1325" b="1">
                <a:ea typeface="Gulim" pitchFamily="34" charset="-127"/>
              </a:rPr>
              <a:t>4. Lower power consumption</a:t>
            </a:r>
            <a:endParaRPr kumimoji="1" lang="en-US" altLang="ko-KR" sz="1325" b="1">
              <a:ea typeface="Gulim" pitchFamily="34" charset="-127"/>
            </a:endParaRPr>
          </a:p>
        </p:txBody>
      </p:sp>
      <p:sp>
        <p:nvSpPr>
          <p:cNvPr id="268309" name="Rectangle 21"/>
          <p:cNvSpPr>
            <a:spLocks noChangeArrowheads="1"/>
          </p:cNvSpPr>
          <p:nvPr/>
        </p:nvSpPr>
        <p:spPr bwMode="auto">
          <a:xfrm>
            <a:off x="6208908" y="1922687"/>
            <a:ext cx="2515002" cy="394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58" tIns="43630" rIns="87258" bIns="4363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150000"/>
              </a:lnSpc>
            </a:pPr>
            <a:r>
              <a:rPr kumimoji="1" lang="en-US" altLang="ko-KR" sz="1325" b="1">
                <a:ea typeface="Gulim" pitchFamily="34" charset="-127"/>
              </a:rPr>
              <a:t>1. Fast random (read) access</a:t>
            </a:r>
            <a:endParaRPr kumimoji="1" lang="en-US" altLang="ko-KR" sz="1325" b="1">
              <a:ea typeface="Gulim" pitchFamily="34" charset="-127"/>
            </a:endParaRPr>
          </a:p>
        </p:txBody>
      </p:sp>
      <p:sp>
        <p:nvSpPr>
          <p:cNvPr id="268310" name="Rectangle 22"/>
          <p:cNvSpPr>
            <a:spLocks noChangeArrowheads="1"/>
          </p:cNvSpPr>
          <p:nvPr/>
        </p:nvSpPr>
        <p:spPr bwMode="auto">
          <a:xfrm>
            <a:off x="2249223" y="3932633"/>
            <a:ext cx="2563092" cy="394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58" tIns="43630" rIns="87258" bIns="4363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150000"/>
              </a:lnSpc>
            </a:pPr>
            <a:r>
              <a:rPr kumimoji="1" lang="en-US" altLang="ko-KR" sz="1325" b="1">
                <a:ea typeface="Gulim" pitchFamily="34" charset="-127"/>
              </a:rPr>
              <a:t>1. Slow random (read) access</a:t>
            </a:r>
            <a:endParaRPr kumimoji="1" lang="en-US" altLang="ko-KR" sz="1325" b="1">
              <a:ea typeface="Gulim" pitchFamily="34" charset="-127"/>
            </a:endParaRPr>
          </a:p>
        </p:txBody>
      </p:sp>
      <p:sp>
        <p:nvSpPr>
          <p:cNvPr id="268311" name="Rectangle 23"/>
          <p:cNvSpPr>
            <a:spLocks noChangeArrowheads="1"/>
          </p:cNvSpPr>
          <p:nvPr/>
        </p:nvSpPr>
        <p:spPr bwMode="auto">
          <a:xfrm>
            <a:off x="6207384" y="3932633"/>
            <a:ext cx="2564695" cy="131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58" tIns="43630" rIns="87258" bIns="43630">
            <a:spAutoFit/>
          </a:bodyPr>
          <a:lstStyle>
            <a:lvl1pPr marL="457200" indent="-457200" defTabSz="762000">
              <a:defRPr>
                <a:solidFill>
                  <a:schemeClr val="tx1"/>
                </a:solidFill>
                <a:latin typeface="Arial" panose="020B0604020202020204" pitchFamily="34" charset="0"/>
                <a:ea typeface="宋体" panose="02010600030101010101" pitchFamily="2" charset="-122"/>
              </a:defRPr>
            </a:lvl1pPr>
            <a:lvl2pPr marL="1028700" indent="-457200" defTabSz="762000">
              <a:defRPr>
                <a:solidFill>
                  <a:schemeClr val="tx1"/>
                </a:solidFill>
                <a:latin typeface="Arial" panose="020B0604020202020204" pitchFamily="34" charset="0"/>
                <a:ea typeface="宋体" panose="02010600030101010101" pitchFamily="2" charset="-122"/>
              </a:defRPr>
            </a:lvl2pPr>
            <a:lvl3pPr marL="1600200" indent="-457200" defTabSz="762000">
              <a:defRPr>
                <a:solidFill>
                  <a:schemeClr val="tx1"/>
                </a:solidFill>
                <a:latin typeface="Arial" panose="020B0604020202020204" pitchFamily="34" charset="0"/>
                <a:ea typeface="宋体" panose="02010600030101010101" pitchFamily="2" charset="-122"/>
              </a:defRPr>
            </a:lvl3pPr>
            <a:lvl4pPr marL="2171700" indent="-457200" defTabSz="762000">
              <a:defRPr>
                <a:solidFill>
                  <a:schemeClr val="tx1"/>
                </a:solidFill>
                <a:latin typeface="Arial" panose="020B0604020202020204" pitchFamily="34" charset="0"/>
                <a:ea typeface="宋体" panose="02010600030101010101" pitchFamily="2" charset="-122"/>
              </a:defRPr>
            </a:lvl4pPr>
            <a:lvl5pPr marL="2743200" indent="-457200" defTabSz="762000">
              <a:defRPr>
                <a:solidFill>
                  <a:schemeClr val="tx1"/>
                </a:solidFill>
                <a:latin typeface="Arial" panose="020B0604020202020204" pitchFamily="34" charset="0"/>
                <a:ea typeface="宋体" panose="02010600030101010101" pitchFamily="2" charset="-122"/>
              </a:defRPr>
            </a:lvl5pPr>
            <a:lvl6pPr marL="3200400" indent="-457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657600" indent="-457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4114800" indent="-457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572000" indent="-457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150000"/>
              </a:lnSpc>
            </a:pPr>
            <a:r>
              <a:rPr kumimoji="1" lang="en-US" altLang="ko-KR" sz="1325" b="1">
                <a:ea typeface="Gulim" pitchFamily="34" charset="-127"/>
              </a:rPr>
              <a:t>1. Larger cell size</a:t>
            </a:r>
            <a:endParaRPr kumimoji="1" lang="en-US" altLang="ko-KR" sz="1325" b="1">
              <a:ea typeface="Gulim" pitchFamily="34" charset="-127"/>
            </a:endParaRPr>
          </a:p>
          <a:p>
            <a:pPr eaLnBrk="0" hangingPunct="0">
              <a:lnSpc>
                <a:spcPct val="150000"/>
              </a:lnSpc>
            </a:pPr>
            <a:r>
              <a:rPr kumimoji="1" lang="en-US" altLang="ko-KR" sz="1325" b="1">
                <a:ea typeface="Gulim" pitchFamily="34" charset="-127"/>
              </a:rPr>
              <a:t>2. No bad blocks are allowed</a:t>
            </a:r>
            <a:endParaRPr kumimoji="1" lang="en-US" altLang="ko-KR" sz="1325" b="1">
              <a:ea typeface="Gulim" pitchFamily="34" charset="-127"/>
            </a:endParaRPr>
          </a:p>
          <a:p>
            <a:pPr eaLnBrk="0" hangingPunct="0">
              <a:lnSpc>
                <a:spcPct val="150000"/>
              </a:lnSpc>
            </a:pPr>
            <a:r>
              <a:rPr kumimoji="1" lang="en-US" altLang="ko-KR" sz="1325" b="1">
                <a:ea typeface="Gulim" pitchFamily="34" charset="-127"/>
              </a:rPr>
              <a:t>3. Slow writing</a:t>
            </a:r>
            <a:endParaRPr kumimoji="1" lang="en-US" altLang="ko-KR" sz="1325" b="1">
              <a:ea typeface="Gulim" pitchFamily="34" charset="-127"/>
            </a:endParaRPr>
          </a:p>
          <a:p>
            <a:pPr eaLnBrk="0" hangingPunct="0">
              <a:lnSpc>
                <a:spcPct val="150000"/>
              </a:lnSpc>
            </a:pPr>
            <a:r>
              <a:rPr kumimoji="1" lang="en-US" altLang="ko-KR" sz="1325" b="1">
                <a:ea typeface="Gulim" pitchFamily="34" charset="-127"/>
              </a:rPr>
              <a:t>4. Higher power consumption</a:t>
            </a:r>
            <a:endParaRPr kumimoji="1" lang="en-US" altLang="ko-KR" sz="1325" b="1">
              <a:ea typeface="Gulim" pitchFamily="34" charset="-127"/>
            </a:endParaRPr>
          </a:p>
        </p:txBody>
      </p:sp>
      <p:sp>
        <p:nvSpPr>
          <p:cNvPr id="268312" name="AutoShape 24"/>
          <p:cNvSpPr>
            <a:spLocks noChangeArrowheads="1"/>
          </p:cNvSpPr>
          <p:nvPr/>
        </p:nvSpPr>
        <p:spPr bwMode="gray">
          <a:xfrm>
            <a:off x="3320149" y="2635800"/>
            <a:ext cx="5050439" cy="2387563"/>
          </a:xfrm>
          <a:prstGeom prst="foldedCorner">
            <a:avLst>
              <a:gd name="adj" fmla="val 12500"/>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ko-KR" sz="3410">
                <a:solidFill>
                  <a:srgbClr val="FFFF00"/>
                </a:solidFill>
                <a:ea typeface="Gulim" pitchFamily="34" charset="-127"/>
              </a:rPr>
              <a:t>We focus on </a:t>
            </a:r>
            <a:endParaRPr lang="en-US" altLang="ko-KR" sz="3410">
              <a:solidFill>
                <a:srgbClr val="FFFF00"/>
              </a:solidFill>
              <a:ea typeface="Gulim" pitchFamily="34" charset="-127"/>
            </a:endParaRPr>
          </a:p>
          <a:p>
            <a:pPr algn="ctr" eaLnBrk="0" hangingPunct="0"/>
            <a:r>
              <a:rPr lang="en-US" altLang="ko-KR" sz="3410">
                <a:solidFill>
                  <a:srgbClr val="FFFF00"/>
                </a:solidFill>
                <a:ea typeface="Gulim" pitchFamily="34" charset="-127"/>
              </a:rPr>
              <a:t>the </a:t>
            </a:r>
            <a:r>
              <a:rPr lang="en-US" altLang="ko-KR" sz="3410" b="1">
                <a:solidFill>
                  <a:srgbClr val="FFFF00"/>
                </a:solidFill>
                <a:ea typeface="Gulim" pitchFamily="34" charset="-127"/>
              </a:rPr>
              <a:t>NAND</a:t>
            </a:r>
            <a:r>
              <a:rPr lang="en-US" altLang="ko-KR" sz="3410">
                <a:solidFill>
                  <a:srgbClr val="FFFF00"/>
                </a:solidFill>
                <a:ea typeface="Gulim" pitchFamily="34" charset="-127"/>
              </a:rPr>
              <a:t> flash memory!</a:t>
            </a:r>
            <a:endParaRPr lang="en-US" altLang="ko-KR" sz="3410">
              <a:solidFill>
                <a:srgbClr val="FFFF00"/>
              </a:solidFill>
              <a:ea typeface="Gulim"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268304"/>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68312"/>
                                        </p:tgtEl>
                                        <p:attrNameLst>
                                          <p:attrName>style.visibility</p:attrName>
                                        </p:attrNameLst>
                                      </p:cBhvr>
                                      <p:to>
                                        <p:strVal val="visible"/>
                                      </p:to>
                                    </p:set>
                                    <p:animEffect transition="in" filter="wipe(up)">
                                      <p:cBhvr>
                                        <p:cTn id="11" dur="500"/>
                                        <p:tgtEl>
                                          <p:spTgt spid="268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304" grpId="0" animBg="1"/>
      <p:bldP spid="2683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dirty="0"/>
          </a:p>
        </p:txBody>
      </p:sp>
      <p:sp>
        <p:nvSpPr>
          <p:cNvPr id="4" name="矩形 3"/>
          <p:cNvSpPr/>
          <p:nvPr/>
        </p:nvSpPr>
        <p:spPr>
          <a:xfrm>
            <a:off x="2104504" y="1593429"/>
            <a:ext cx="6560071" cy="4031873"/>
          </a:xfrm>
          <a:prstGeom prst="rect">
            <a:avLst/>
          </a:prstGeom>
        </p:spPr>
        <p:txBody>
          <a:bodyPr wrap="square">
            <a:spAutoFit/>
          </a:bodyPr>
          <a:lstStyle/>
          <a:p>
            <a:r>
              <a:rPr lang="en-US" altLang="zh-CN" sz="3200" dirty="0">
                <a:latin typeface="宋体" panose="02010600030101010101" pitchFamily="2" charset="-122"/>
                <a:cs typeface="Times New Roman" panose="02020603050405020304" pitchFamily="18" charset="0"/>
              </a:rPr>
              <a:t>SLC</a:t>
            </a:r>
            <a:r>
              <a:rPr lang="zh-CN" altLang="zh-CN" sz="3200" dirty="0">
                <a:cs typeface="Times New Roman" panose="02020603050405020304" pitchFamily="18" charset="0"/>
              </a:rPr>
              <a:t>（</a:t>
            </a:r>
            <a:r>
              <a:rPr lang="en-US" altLang="zh-CN" sz="3200" dirty="0">
                <a:cs typeface="Times New Roman" panose="02020603050405020304" pitchFamily="18" charset="0"/>
              </a:rPr>
              <a:t>single-level cell</a:t>
            </a:r>
            <a:r>
              <a:rPr lang="zh-CN" altLang="zh-CN" sz="3200" dirty="0">
                <a:cs typeface="Times New Roman" panose="02020603050405020304" pitchFamily="18" charset="0"/>
              </a:rPr>
              <a:t>），一个单元只存储一位；</a:t>
            </a:r>
            <a:endParaRPr lang="en-US" altLang="zh-CN" sz="3200" dirty="0">
              <a:cs typeface="Times New Roman" panose="02020603050405020304" pitchFamily="18" charset="0"/>
            </a:endParaRPr>
          </a:p>
          <a:p>
            <a:r>
              <a:rPr lang="en-US" altLang="zh-CN" sz="3200" dirty="0">
                <a:cs typeface="Times New Roman" panose="02020603050405020304" pitchFamily="18" charset="0"/>
              </a:rPr>
              <a:t>MLC</a:t>
            </a:r>
            <a:r>
              <a:rPr lang="zh-CN" altLang="zh-CN" sz="3200" dirty="0">
                <a:cs typeface="Times New Roman" panose="02020603050405020304" pitchFamily="18" charset="0"/>
              </a:rPr>
              <a:t>（</a:t>
            </a:r>
            <a:r>
              <a:rPr lang="en-US" altLang="zh-CN" sz="3200" dirty="0">
                <a:cs typeface="Times New Roman" panose="02020603050405020304" pitchFamily="18" charset="0"/>
              </a:rPr>
              <a:t>multi-level cell</a:t>
            </a:r>
            <a:r>
              <a:rPr lang="zh-CN" altLang="zh-CN" sz="3200" dirty="0">
                <a:cs typeface="Times New Roman" panose="02020603050405020304" pitchFamily="18" charset="0"/>
              </a:rPr>
              <a:t>）</a:t>
            </a:r>
            <a:r>
              <a:rPr lang="en-US" altLang="zh-CN" sz="3200" dirty="0">
                <a:cs typeface="Times New Roman" panose="02020603050405020304" pitchFamily="18" charset="0"/>
              </a:rPr>
              <a:t>,</a:t>
            </a:r>
            <a:r>
              <a:rPr lang="zh-CN" altLang="zh-CN" sz="3200" dirty="0">
                <a:cs typeface="Times New Roman" panose="02020603050405020304" pitchFamily="18" charset="0"/>
              </a:rPr>
              <a:t>一个单元存储两位；</a:t>
            </a:r>
            <a:endParaRPr lang="en-US" altLang="zh-CN" sz="3200" dirty="0">
              <a:cs typeface="Times New Roman" panose="02020603050405020304" pitchFamily="18" charset="0"/>
            </a:endParaRPr>
          </a:p>
          <a:p>
            <a:r>
              <a:rPr lang="en-US" altLang="zh-CN" sz="3200" dirty="0">
                <a:cs typeface="Times New Roman" panose="02020603050405020304" pitchFamily="18" charset="0"/>
              </a:rPr>
              <a:t>TLC</a:t>
            </a:r>
            <a:r>
              <a:rPr lang="zh-CN" altLang="zh-CN" sz="3200" dirty="0">
                <a:cs typeface="Times New Roman" panose="02020603050405020304" pitchFamily="18" charset="0"/>
              </a:rPr>
              <a:t>（</a:t>
            </a:r>
            <a:r>
              <a:rPr lang="en-US" altLang="zh-CN" sz="3200" dirty="0">
                <a:cs typeface="Times New Roman" panose="02020603050405020304" pitchFamily="18" charset="0"/>
              </a:rPr>
              <a:t>triple-level cell</a:t>
            </a:r>
            <a:r>
              <a:rPr lang="zh-CN" altLang="zh-CN" sz="3200" dirty="0">
                <a:cs typeface="Times New Roman" panose="02020603050405020304" pitchFamily="18" charset="0"/>
              </a:rPr>
              <a:t>），一个单元存储三位。</a:t>
            </a:r>
            <a:endParaRPr lang="en-US" altLang="zh-CN" sz="3200" dirty="0">
              <a:cs typeface="Times New Roman" panose="02020603050405020304" pitchFamily="18" charset="0"/>
            </a:endParaRPr>
          </a:p>
          <a:p>
            <a:r>
              <a:rPr lang="zh-CN" altLang="zh-CN" sz="3200" dirty="0">
                <a:cs typeface="Times New Roman" panose="02020603050405020304" pitchFamily="18" charset="0"/>
              </a:rPr>
              <a:t>而</a:t>
            </a:r>
            <a:r>
              <a:rPr lang="en-US" altLang="zh-CN" sz="3200" dirty="0">
                <a:cs typeface="Times New Roman" panose="02020603050405020304" pitchFamily="18" charset="0"/>
              </a:rPr>
              <a:t>SLC</a:t>
            </a:r>
            <a:r>
              <a:rPr lang="zh-CN" altLang="zh-CN" sz="3200" dirty="0">
                <a:cs typeface="Times New Roman" panose="02020603050405020304" pitchFamily="18" charset="0"/>
              </a:rPr>
              <a:t>的性能最高，寿命最长，但其成本价格最高昂。</a:t>
            </a:r>
            <a:endParaRPr lang="zh-CN" altLang="en-US" sz="32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SSD</a:t>
            </a:r>
            <a:r>
              <a:rPr lang="zh-CN" altLang="en-US" dirty="0"/>
              <a:t>的基本特点</a:t>
            </a:r>
            <a:endParaRPr lang="zh-CN" altLang="en-US" dirty="0"/>
          </a:p>
        </p:txBody>
      </p:sp>
      <p:sp>
        <p:nvSpPr>
          <p:cNvPr id="3" name="文本占位符 2"/>
          <p:cNvSpPr>
            <a:spLocks noGrp="1"/>
          </p:cNvSpPr>
          <p:nvPr>
            <p:ph type="body" idx="1"/>
          </p:nvPr>
        </p:nvSpPr>
        <p:spPr/>
        <p:txBody>
          <a:bodyPr/>
          <a:lstStyle/>
          <a:p>
            <a:pPr>
              <a:buNone/>
            </a:pPr>
            <a:r>
              <a:rPr lang="zh-CN" altLang="en-US" dirty="0"/>
              <a:t>高性能</a:t>
            </a:r>
            <a:endParaRPr lang="en-US" altLang="zh-CN" dirty="0"/>
          </a:p>
          <a:p>
            <a:pPr>
              <a:buNone/>
            </a:pPr>
            <a:r>
              <a:rPr lang="zh-CN" altLang="en-US" dirty="0"/>
              <a:t>低能耗</a:t>
            </a:r>
            <a:endParaRPr lang="en-US" altLang="zh-CN" dirty="0"/>
          </a:p>
          <a:p>
            <a:pPr>
              <a:buNone/>
            </a:pPr>
            <a:r>
              <a:rPr lang="zh-CN" altLang="en-US" dirty="0"/>
              <a:t>非易失性存储</a:t>
            </a:r>
            <a:endParaRPr lang="en-US" altLang="zh-CN" dirty="0"/>
          </a:p>
          <a:p>
            <a:pPr>
              <a:buNone/>
            </a:pPr>
            <a:r>
              <a:rPr lang="zh-CN" altLang="en-US" dirty="0"/>
              <a:t>轻便</a:t>
            </a:r>
            <a:endParaRPr lang="zh-CN"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altLang="zh-CN"/>
              <a:t>1.3 </a:t>
            </a:r>
            <a:r>
              <a:rPr lang="zh-CN" altLang="en-US"/>
              <a:t>数据访问时间</a:t>
            </a:r>
            <a:endParaRPr lang="zh-CN" altLang="en-US"/>
          </a:p>
        </p:txBody>
      </p:sp>
      <p:pic>
        <p:nvPicPr>
          <p:cNvPr id="144387" name="Picture 3"/>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1981188" y="1660917"/>
            <a:ext cx="7911903" cy="4219983"/>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ltLang="zh-CN"/>
              <a:t>1.4 </a:t>
            </a:r>
            <a:r>
              <a:rPr lang="zh-CN" altLang="en-US"/>
              <a:t>随机</a:t>
            </a:r>
            <a:r>
              <a:rPr lang="en-US" altLang="zh-CN"/>
              <a:t>I/O</a:t>
            </a:r>
            <a:r>
              <a:rPr lang="zh-CN" altLang="en-US"/>
              <a:t>性能</a:t>
            </a:r>
            <a:endParaRPr lang="zh-CN" altLang="en-US"/>
          </a:p>
        </p:txBody>
      </p:sp>
      <p:sp>
        <p:nvSpPr>
          <p:cNvPr id="145411" name="Rectangle 3"/>
          <p:cNvSpPr>
            <a:spLocks noGrp="1" noChangeArrowheads="1"/>
          </p:cNvSpPr>
          <p:nvPr>
            <p:ph type="body" idx="1"/>
          </p:nvPr>
        </p:nvSpPr>
        <p:spPr/>
        <p:txBody>
          <a:bodyPr/>
          <a:lstStyle/>
          <a:p>
            <a:endParaRPr lang="en-US" altLang="en-US"/>
          </a:p>
        </p:txBody>
      </p:sp>
      <p:pic>
        <p:nvPicPr>
          <p:cNvPr id="14541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12315" y="1643380"/>
            <a:ext cx="5706110" cy="3211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ltLang="zh-CN"/>
              <a:t>1.5 </a:t>
            </a:r>
            <a:r>
              <a:rPr lang="zh-CN" altLang="en-US"/>
              <a:t>能耗</a:t>
            </a:r>
            <a:endParaRPr lang="zh-CN" altLang="en-US"/>
          </a:p>
        </p:txBody>
      </p:sp>
      <p:sp>
        <p:nvSpPr>
          <p:cNvPr id="146435" name="Rectangle 3"/>
          <p:cNvSpPr>
            <a:spLocks noGrp="1" noChangeArrowheads="1"/>
          </p:cNvSpPr>
          <p:nvPr>
            <p:ph type="body" idx="1"/>
          </p:nvPr>
        </p:nvSpPr>
        <p:spPr/>
        <p:txBody>
          <a:bodyPr/>
          <a:lstStyle/>
          <a:p>
            <a:endParaRPr lang="en-US" altLang="en-US"/>
          </a:p>
        </p:txBody>
      </p:sp>
      <p:pic>
        <p:nvPicPr>
          <p:cNvPr id="14643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21808" y="1588699"/>
            <a:ext cx="7582429" cy="4236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altLang="zh-CN"/>
              <a:t>1.6 </a:t>
            </a:r>
            <a:r>
              <a:rPr lang="zh-CN" altLang="en-US"/>
              <a:t>性能和价格</a:t>
            </a:r>
            <a:endParaRPr lang="zh-CN" altLang="en-US"/>
          </a:p>
        </p:txBody>
      </p:sp>
      <p:pic>
        <p:nvPicPr>
          <p:cNvPr id="147459" name="Picture 3"/>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1981189" y="1660917"/>
            <a:ext cx="7582429" cy="4188389"/>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altLang="zh-CN"/>
              <a:t>2 Flash-based SSD </a:t>
            </a:r>
            <a:r>
              <a:rPr lang="zh-CN" altLang="en-US"/>
              <a:t>特点</a:t>
            </a:r>
            <a:endParaRPr lang="zh-CN" altLang="en-US"/>
          </a:p>
        </p:txBody>
      </p:sp>
      <p:sp>
        <p:nvSpPr>
          <p:cNvPr id="148483" name="Rectangle 3"/>
          <p:cNvSpPr>
            <a:spLocks noGrp="1" noChangeArrowheads="1"/>
          </p:cNvSpPr>
          <p:nvPr>
            <p:ph type="body" idx="1"/>
          </p:nvPr>
        </p:nvSpPr>
        <p:spPr/>
        <p:txBody>
          <a:bodyPr/>
          <a:lstStyle/>
          <a:p>
            <a:endParaRPr lang="en-US" altLang="en-US" dirty="0"/>
          </a:p>
        </p:txBody>
      </p:sp>
      <p:sp>
        <p:nvSpPr>
          <p:cNvPr id="5" name="矩形 4"/>
          <p:cNvSpPr/>
          <p:nvPr/>
        </p:nvSpPr>
        <p:spPr>
          <a:xfrm>
            <a:off x="1490632" y="1956952"/>
            <a:ext cx="8215370" cy="3416320"/>
          </a:xfrm>
          <a:prstGeom prst="rect">
            <a:avLst/>
          </a:prstGeom>
        </p:spPr>
        <p:txBody>
          <a:bodyPr wrap="square">
            <a:spAutoFit/>
          </a:bodyPr>
          <a:lstStyle/>
          <a:p>
            <a:pPr algn="just" eaLnBrk="1" hangingPunct="1"/>
            <a:r>
              <a:rPr lang="zh-CN" altLang="en-US" sz="2400" dirty="0" smtClean="0"/>
              <a:t>（</a:t>
            </a:r>
            <a:r>
              <a:rPr lang="en-US" altLang="zh-CN" sz="2400" dirty="0" smtClean="0"/>
              <a:t>1</a:t>
            </a:r>
            <a:r>
              <a:rPr lang="zh-CN" altLang="en-US" sz="2400" dirty="0" smtClean="0"/>
              <a:t>）</a:t>
            </a:r>
            <a:r>
              <a:rPr lang="en-US" altLang="zh-CN" sz="2400" dirty="0" smtClean="0"/>
              <a:t>Read</a:t>
            </a:r>
            <a:r>
              <a:rPr lang="zh-CN" altLang="en-US" sz="2400" dirty="0" smtClean="0"/>
              <a:t> </a:t>
            </a:r>
            <a:r>
              <a:rPr lang="en-US" altLang="zh-CN" sz="2400" dirty="0" smtClean="0"/>
              <a:t>and write by the </a:t>
            </a:r>
            <a:r>
              <a:rPr lang="en-US" altLang="zh-CN" sz="2400" dirty="0" smtClean="0">
                <a:solidFill>
                  <a:srgbClr val="FF0000"/>
                </a:solidFill>
              </a:rPr>
              <a:t>unit of pages</a:t>
            </a:r>
            <a:endParaRPr lang="en-US" altLang="zh-CN" sz="2400" dirty="0" smtClean="0">
              <a:solidFill>
                <a:srgbClr val="FF0000"/>
              </a:solidFill>
            </a:endParaRPr>
          </a:p>
          <a:p>
            <a:pPr algn="just" eaLnBrk="1" hangingPunct="1"/>
            <a:r>
              <a:rPr lang="zh-CN" altLang="en-US" sz="2400" dirty="0" smtClean="0"/>
              <a:t>（</a:t>
            </a:r>
            <a:r>
              <a:rPr lang="en-US" altLang="zh-CN" sz="2400" dirty="0" smtClean="0"/>
              <a:t>2</a:t>
            </a:r>
            <a:r>
              <a:rPr lang="zh-CN" altLang="en-US" sz="2400" dirty="0" smtClean="0"/>
              <a:t>）</a:t>
            </a:r>
            <a:r>
              <a:rPr lang="en-US" altLang="zh-CN" sz="2400" dirty="0" smtClean="0"/>
              <a:t>Does not allow overwrite. Need erase before writes. </a:t>
            </a:r>
            <a:r>
              <a:rPr lang="en-US" altLang="zh-CN" sz="2400" dirty="0" smtClean="0">
                <a:solidFill>
                  <a:srgbClr val="FF0000"/>
                </a:solidFill>
              </a:rPr>
              <a:t>Erase</a:t>
            </a:r>
            <a:r>
              <a:rPr lang="en-US" altLang="zh-CN" sz="2400" dirty="0" smtClean="0"/>
              <a:t> is performed in </a:t>
            </a:r>
            <a:r>
              <a:rPr lang="en-US" altLang="zh-CN" sz="2400" dirty="0" smtClean="0">
                <a:solidFill>
                  <a:srgbClr val="FF0000"/>
                </a:solidFill>
              </a:rPr>
              <a:t>blocks</a:t>
            </a:r>
            <a:endParaRPr lang="en-US" altLang="zh-CN" sz="2400" dirty="0" smtClean="0">
              <a:solidFill>
                <a:srgbClr val="FF0000"/>
              </a:solidFill>
            </a:endParaRPr>
          </a:p>
          <a:p>
            <a:pPr algn="just" eaLnBrk="1" hangingPunct="1"/>
            <a:r>
              <a:rPr lang="zh-CN" altLang="en-US" sz="2400" dirty="0" smtClean="0"/>
              <a:t>（</a:t>
            </a:r>
            <a:r>
              <a:rPr lang="en-US" altLang="zh-CN" sz="2400" dirty="0" smtClean="0"/>
              <a:t>3</a:t>
            </a:r>
            <a:r>
              <a:rPr lang="zh-CN" altLang="en-US" sz="2400" dirty="0" smtClean="0"/>
              <a:t>）</a:t>
            </a:r>
            <a:r>
              <a:rPr lang="en-US" altLang="zh-CN" sz="2400" dirty="0" smtClean="0"/>
              <a:t>Typical block size is 128K and page size 2K</a:t>
            </a:r>
            <a:endParaRPr lang="en-US" altLang="zh-CN" sz="2400" dirty="0" smtClean="0"/>
          </a:p>
          <a:p>
            <a:pPr algn="just" eaLnBrk="1" hangingPunct="1"/>
            <a:r>
              <a:rPr lang="zh-CN" altLang="en-US" sz="2400" dirty="0" smtClean="0"/>
              <a:t>（</a:t>
            </a:r>
            <a:r>
              <a:rPr lang="en-US" altLang="zh-CN" sz="2400" dirty="0" smtClean="0"/>
              <a:t>4</a:t>
            </a:r>
            <a:r>
              <a:rPr lang="zh-CN" altLang="en-US" sz="2400" dirty="0" smtClean="0"/>
              <a:t>）</a:t>
            </a:r>
            <a:r>
              <a:rPr lang="en-US" altLang="zh-CN" sz="2400" dirty="0" smtClean="0"/>
              <a:t>Write is slower than read. </a:t>
            </a:r>
            <a:r>
              <a:rPr lang="en-US" altLang="zh-CN" sz="2400" dirty="0" smtClean="0">
                <a:solidFill>
                  <a:srgbClr val="FF0000"/>
                </a:solidFill>
              </a:rPr>
              <a:t>Erase is a very slow operation</a:t>
            </a:r>
            <a:endParaRPr lang="en-US" altLang="zh-CN" sz="2400" dirty="0" smtClean="0">
              <a:solidFill>
                <a:srgbClr val="FF0000"/>
              </a:solidFill>
            </a:endParaRPr>
          </a:p>
          <a:p>
            <a:pPr algn="just" eaLnBrk="1" hangingPunct="1"/>
            <a:r>
              <a:rPr lang="zh-CN" altLang="en-US" sz="2400" dirty="0" smtClean="0">
                <a:solidFill>
                  <a:srgbClr val="FF0000"/>
                </a:solidFill>
              </a:rPr>
              <a:t>（</a:t>
            </a:r>
            <a:r>
              <a:rPr lang="en-US" altLang="zh-CN" sz="2400" dirty="0" smtClean="0">
                <a:solidFill>
                  <a:srgbClr val="FF0000"/>
                </a:solidFill>
              </a:rPr>
              <a:t>5</a:t>
            </a:r>
            <a:r>
              <a:rPr lang="zh-CN" altLang="en-US" sz="2400" dirty="0" smtClean="0">
                <a:solidFill>
                  <a:srgbClr val="FF0000"/>
                </a:solidFill>
              </a:rPr>
              <a:t>）</a:t>
            </a:r>
            <a:r>
              <a:rPr lang="en-US" altLang="zh-CN" sz="2400" dirty="0" smtClean="0">
                <a:solidFill>
                  <a:srgbClr val="FF0000"/>
                </a:solidFill>
              </a:rPr>
              <a:t>Limited number of writes </a:t>
            </a:r>
            <a:r>
              <a:rPr lang="en-US" altLang="zh-CN" sz="2400" dirty="0" smtClean="0"/>
              <a:t>per cell. 100k for SLC and 10k for MLC</a:t>
            </a:r>
            <a:endParaRPr lang="en-US" altLang="zh-CN" sz="2400" dirty="0" smtClean="0"/>
          </a:p>
          <a:p>
            <a:pPr algn="just" eaLnBrk="1" hangingPunct="1"/>
            <a:r>
              <a:rPr lang="zh-CN" altLang="en-US" sz="2400" dirty="0" smtClean="0">
                <a:solidFill>
                  <a:srgbClr val="FF0000"/>
                </a:solidFill>
              </a:rPr>
              <a:t>（</a:t>
            </a:r>
            <a:r>
              <a:rPr lang="en-US" altLang="zh-CN" sz="2400" dirty="0" smtClean="0">
                <a:solidFill>
                  <a:srgbClr val="FF0000"/>
                </a:solidFill>
              </a:rPr>
              <a:t>6</a:t>
            </a:r>
            <a:r>
              <a:rPr lang="zh-CN" altLang="en-US" sz="2400" dirty="0" smtClean="0">
                <a:solidFill>
                  <a:srgbClr val="FF0000"/>
                </a:solidFill>
              </a:rPr>
              <a:t>）</a:t>
            </a:r>
            <a:r>
              <a:rPr lang="en-US" altLang="zh-CN" sz="2400" dirty="0" smtClean="0">
                <a:solidFill>
                  <a:srgbClr val="FF0000"/>
                </a:solidFill>
              </a:rPr>
              <a:t>Flash Translation Layer </a:t>
            </a:r>
            <a:r>
              <a:rPr lang="en-US" altLang="zh-CN" sz="2400" dirty="0" smtClean="0"/>
              <a:t>(FTL) sits in between file system and Flash media. FTL provides </a:t>
            </a:r>
            <a:r>
              <a:rPr lang="en-US" altLang="zh-CN" sz="2400" dirty="0" smtClean="0">
                <a:solidFill>
                  <a:srgbClr val="FF0000"/>
                </a:solidFill>
              </a:rPr>
              <a:t>remapping</a:t>
            </a:r>
            <a:r>
              <a:rPr lang="en-US" altLang="zh-CN" sz="2400" dirty="0" smtClean="0"/>
              <a:t> and </a:t>
            </a:r>
            <a:r>
              <a:rPr lang="en-US" altLang="zh-CN" sz="2400" dirty="0" smtClean="0">
                <a:solidFill>
                  <a:srgbClr val="FF0000"/>
                </a:solidFill>
              </a:rPr>
              <a:t>wear-leveling</a:t>
            </a:r>
            <a:r>
              <a:rPr lang="en-US" altLang="zh-CN" sz="2400" dirty="0" smtClean="0"/>
              <a:t>.</a:t>
            </a:r>
            <a:endParaRPr lang="zh-CN" altLang="zh-CN" sz="2400"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ltLang="zh-CN"/>
              <a:t>2.1 SSD</a:t>
            </a:r>
            <a:r>
              <a:rPr lang="zh-CN" altLang="en-US"/>
              <a:t>优点</a:t>
            </a:r>
            <a:endParaRPr lang="zh-CN" altLang="en-US"/>
          </a:p>
        </p:txBody>
      </p:sp>
      <p:sp>
        <p:nvSpPr>
          <p:cNvPr id="251907" name="Rectangle 3"/>
          <p:cNvSpPr>
            <a:spLocks noGrp="1" noChangeArrowheads="1"/>
          </p:cNvSpPr>
          <p:nvPr>
            <p:ph type="body" idx="1"/>
          </p:nvPr>
        </p:nvSpPr>
        <p:spPr/>
        <p:txBody>
          <a:bodyPr/>
          <a:lstStyle/>
          <a:p>
            <a:r>
              <a:rPr lang="en-US" altLang="zh-CN" sz="2465"/>
              <a:t>Reliability in portable environments and no noise</a:t>
            </a:r>
            <a:endParaRPr lang="en-US" altLang="zh-CN" sz="2465"/>
          </a:p>
          <a:p>
            <a:pPr lvl="1"/>
            <a:r>
              <a:rPr lang="en-US" altLang="zh-CN" sz="2085"/>
              <a:t>No moving parts</a:t>
            </a:r>
            <a:endParaRPr lang="en-US" altLang="zh-CN" sz="2085"/>
          </a:p>
          <a:p>
            <a:r>
              <a:rPr lang="en-US" altLang="zh-CN" sz="2465"/>
              <a:t>Faster start up </a:t>
            </a:r>
            <a:endParaRPr lang="en-US" altLang="zh-CN" sz="2465"/>
          </a:p>
          <a:p>
            <a:pPr lvl="1"/>
            <a:r>
              <a:rPr lang="en-US" altLang="zh-CN" sz="2085"/>
              <a:t>Does not need spin up</a:t>
            </a:r>
            <a:endParaRPr lang="en-US" altLang="zh-CN" sz="2085"/>
          </a:p>
          <a:p>
            <a:r>
              <a:rPr lang="en-US" altLang="zh-CN" sz="2465"/>
              <a:t>Extremely low read latency</a:t>
            </a:r>
            <a:endParaRPr lang="en-US" altLang="zh-CN" sz="2465"/>
          </a:p>
          <a:p>
            <a:pPr lvl="1"/>
            <a:r>
              <a:rPr lang="en-US" altLang="zh-CN" sz="2085"/>
              <a:t>No seek time (25 us per page/4KB)</a:t>
            </a:r>
            <a:endParaRPr lang="en-US" altLang="zh-CN" sz="2085"/>
          </a:p>
          <a:p>
            <a:r>
              <a:rPr lang="en-US" altLang="zh-CN" sz="2465"/>
              <a:t>Deterministic read performance</a:t>
            </a:r>
            <a:endParaRPr lang="en-US" altLang="zh-CN" sz="2465"/>
          </a:p>
          <a:p>
            <a:pPr lvl="1"/>
            <a:r>
              <a:rPr lang="en-US" altLang="zh-CN" sz="2085"/>
              <a:t>The performance does not depends on the location of data</a:t>
            </a:r>
            <a:endParaRPr lang="en-US" altLang="zh-CN" sz="2085"/>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r>
              <a:rPr lang="zh-CN" altLang="en-US" dirty="0"/>
              <a:t>从计算机组成结构看</a:t>
            </a:r>
            <a:r>
              <a:rPr lang="en-US" altLang="zh-CN" dirty="0"/>
              <a:t>SSD</a:t>
            </a:r>
            <a:endParaRPr lang="en-US" altLang="zh-CN" dirty="0"/>
          </a:p>
          <a:p>
            <a:pPr marL="0" indent="0">
              <a:buNone/>
            </a:pPr>
            <a:r>
              <a:rPr lang="zh-CN" altLang="en-US" dirty="0"/>
              <a:t>从计算机软件架构看</a:t>
            </a:r>
            <a:r>
              <a:rPr lang="en-US" altLang="zh-CN" dirty="0"/>
              <a:t>SSD</a:t>
            </a:r>
            <a:endParaRPr lang="zh-CN" altLang="en-US" dirty="0"/>
          </a:p>
        </p:txBody>
      </p:sp>
      <p:sp>
        <p:nvSpPr>
          <p:cNvPr id="3" name="标题 2"/>
          <p:cNvSpPr>
            <a:spLocks noGrp="1"/>
          </p:cNvSpPr>
          <p:nvPr>
            <p:ph type="title"/>
          </p:nvPr>
        </p:nvSpPr>
        <p:spPr/>
        <p:txBody>
          <a:bodyPr/>
          <a:lstStyle/>
          <a:p>
            <a:r>
              <a:rPr lang="zh-CN" altLang="en-US" dirty="0"/>
              <a:t>前观</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r>
              <a:rPr lang="en-US" altLang="zh-CN"/>
              <a:t>2.2 SSD</a:t>
            </a:r>
            <a:r>
              <a:rPr lang="zh-CN" altLang="en-US"/>
              <a:t>缺点</a:t>
            </a:r>
            <a:endParaRPr lang="zh-CN" altLang="en-US"/>
          </a:p>
        </p:txBody>
      </p:sp>
      <p:sp>
        <p:nvSpPr>
          <p:cNvPr id="252931" name="Rectangle 3"/>
          <p:cNvSpPr>
            <a:spLocks noGrp="1" noChangeArrowheads="1"/>
          </p:cNvSpPr>
          <p:nvPr>
            <p:ph type="body" idx="1"/>
          </p:nvPr>
        </p:nvSpPr>
        <p:spPr/>
        <p:txBody>
          <a:bodyPr/>
          <a:lstStyle/>
          <a:p>
            <a:pPr>
              <a:lnSpc>
                <a:spcPct val="90000"/>
              </a:lnSpc>
            </a:pPr>
            <a:r>
              <a:rPr lang="en-US" altLang="zh-CN" sz="1990"/>
              <a:t>Cost significantly more per unit capacity</a:t>
            </a:r>
            <a:endParaRPr lang="en-US" altLang="zh-CN" sz="1990"/>
          </a:p>
          <a:p>
            <a:pPr lvl="1">
              <a:lnSpc>
                <a:spcPct val="90000"/>
              </a:lnSpc>
            </a:pPr>
            <a:r>
              <a:rPr lang="en-US" altLang="zh-CN" sz="1895"/>
              <a:t>3$/GB vs. 0.15$/GB</a:t>
            </a:r>
            <a:endParaRPr lang="en-US" altLang="zh-CN" sz="1895"/>
          </a:p>
          <a:p>
            <a:pPr>
              <a:lnSpc>
                <a:spcPct val="90000"/>
              </a:lnSpc>
            </a:pPr>
            <a:r>
              <a:rPr lang="en-US" altLang="zh-CN" sz="1990"/>
              <a:t>Limited write erase time</a:t>
            </a:r>
            <a:endParaRPr lang="en-US" altLang="zh-CN" sz="1990"/>
          </a:p>
          <a:p>
            <a:pPr lvl="1">
              <a:lnSpc>
                <a:spcPct val="90000"/>
              </a:lnSpc>
            </a:pPr>
            <a:r>
              <a:rPr lang="en-US" altLang="zh-CN" sz="1895"/>
              <a:t>100000 writes for SLC (MLC is even fewer)</a:t>
            </a:r>
            <a:endParaRPr lang="en-US" altLang="zh-CN" sz="1895"/>
          </a:p>
          <a:p>
            <a:pPr lvl="1">
              <a:lnSpc>
                <a:spcPct val="90000"/>
              </a:lnSpc>
            </a:pPr>
            <a:r>
              <a:rPr lang="en-US" altLang="zh-CN" sz="1895"/>
              <a:t>high endurance cells may have an 1-5 million</a:t>
            </a:r>
            <a:endParaRPr lang="en-US" altLang="zh-CN" sz="1895"/>
          </a:p>
          <a:p>
            <a:pPr lvl="1">
              <a:lnSpc>
                <a:spcPct val="90000"/>
              </a:lnSpc>
            </a:pPr>
            <a:r>
              <a:rPr lang="en-US" altLang="zh-CN" sz="1895"/>
              <a:t>But some files still need more</a:t>
            </a:r>
            <a:endParaRPr lang="en-US" altLang="zh-CN" sz="1895"/>
          </a:p>
          <a:p>
            <a:pPr lvl="1">
              <a:lnSpc>
                <a:spcPct val="90000"/>
              </a:lnSpc>
            </a:pPr>
            <a:r>
              <a:rPr lang="en-US" altLang="zh-CN" sz="1895"/>
              <a:t>Weaver leaving to spread writes all over the disk</a:t>
            </a:r>
            <a:endParaRPr lang="en-US" altLang="zh-CN" sz="1895"/>
          </a:p>
          <a:p>
            <a:pPr>
              <a:lnSpc>
                <a:spcPct val="90000"/>
              </a:lnSpc>
            </a:pPr>
            <a:r>
              <a:rPr lang="en-US" altLang="zh-CN" sz="1990"/>
              <a:t>Slower write speeds because of the erase blocks are becoming larger and larger(1.5 ms per erase)</a:t>
            </a:r>
            <a:endParaRPr lang="en-US" altLang="zh-CN" sz="1990"/>
          </a:p>
          <a:p>
            <a:pPr>
              <a:lnSpc>
                <a:spcPct val="90000"/>
              </a:lnSpc>
            </a:pPr>
            <a:r>
              <a:rPr lang="en-US" altLang="zh-CN" sz="1990"/>
              <a:t>For low capacity flash SSDs, low power consumption and heat production when in active use. High capacity SSDs may have significant higher power requirements</a:t>
            </a:r>
            <a:endParaRPr lang="en-US" altLang="zh-CN" sz="1990"/>
          </a:p>
          <a:p>
            <a:pPr>
              <a:lnSpc>
                <a:spcPct val="90000"/>
              </a:lnSpc>
              <a:buFont typeface="Wingdings" panose="05000000000000000000" pitchFamily="2" charset="2"/>
              <a:buNone/>
            </a:pPr>
            <a:endParaRPr lang="en-US" altLang="zh-CN" sz="199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idx="4294967295"/>
          </p:nvPr>
        </p:nvSpPr>
        <p:spPr/>
        <p:txBody>
          <a:bodyPr anchor="ctr"/>
          <a:lstStyle/>
          <a:p>
            <a:br>
              <a:rPr lang="en-US" altLang="zh-CN" sz="3220"/>
            </a:br>
            <a:r>
              <a:rPr lang="en-US" altLang="zh-CN" sz="3220"/>
              <a:t>2.3 </a:t>
            </a:r>
            <a:r>
              <a:rPr lang="zh-CN" altLang="en-US" sz="3220"/>
              <a:t>典型读写速率</a:t>
            </a:r>
            <a:endParaRPr lang="zh-CN" altLang="en-US" sz="3220"/>
          </a:p>
        </p:txBody>
      </p:sp>
      <p:sp>
        <p:nvSpPr>
          <p:cNvPr id="254979" name="Rectangle 3"/>
          <p:cNvSpPr>
            <a:spLocks noGrp="1" noChangeArrowheads="1"/>
          </p:cNvSpPr>
          <p:nvPr>
            <p:ph type="body" idx="4294967295"/>
          </p:nvPr>
        </p:nvSpPr>
        <p:spPr/>
        <p:txBody>
          <a:bodyPr/>
          <a:lstStyle/>
          <a:p>
            <a:endParaRPr lang="en-US" altLang="en-US"/>
          </a:p>
        </p:txBody>
      </p:sp>
      <p:pic>
        <p:nvPicPr>
          <p:cNvPr id="254980" name="Picture 4" descr="per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94018" y="1733130"/>
            <a:ext cx="7438002" cy="3827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idx="4294967295"/>
          </p:nvPr>
        </p:nvSpPr>
        <p:spPr/>
        <p:txBody>
          <a:bodyPr anchor="ctr"/>
          <a:lstStyle/>
          <a:p>
            <a:br>
              <a:rPr lang="en-US" altLang="zh-CN" sz="3220"/>
            </a:br>
            <a:r>
              <a:rPr lang="zh-CN" altLang="en-US" sz="3220"/>
              <a:t>硬盘读性能</a:t>
            </a:r>
            <a:endParaRPr lang="zh-CN" altLang="en-US" sz="3220"/>
          </a:p>
        </p:txBody>
      </p:sp>
      <p:sp>
        <p:nvSpPr>
          <p:cNvPr id="258051" name="Rectangle 3"/>
          <p:cNvSpPr>
            <a:spLocks noGrp="1" noChangeArrowheads="1"/>
          </p:cNvSpPr>
          <p:nvPr>
            <p:ph type="body" idx="4294967295"/>
          </p:nvPr>
        </p:nvSpPr>
        <p:spPr/>
        <p:txBody>
          <a:bodyPr/>
          <a:lstStyle/>
          <a:p>
            <a:endParaRPr lang="en-US" altLang="en-US"/>
          </a:p>
        </p:txBody>
      </p:sp>
      <p:pic>
        <p:nvPicPr>
          <p:cNvPr id="258052" name="Picture 4" descr="read per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88527" y="1516489"/>
            <a:ext cx="8376779" cy="4293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altLang="zh-CN"/>
              <a:t>2.4 Flash</a:t>
            </a:r>
            <a:r>
              <a:rPr lang="zh-CN" altLang="en-US"/>
              <a:t>重写问题</a:t>
            </a:r>
            <a:endParaRPr lang="zh-CN" altLang="en-US"/>
          </a:p>
        </p:txBody>
      </p:sp>
      <p:sp>
        <p:nvSpPr>
          <p:cNvPr id="149507" name="Rectangle 3"/>
          <p:cNvSpPr>
            <a:spLocks noGrp="1" noChangeArrowheads="1"/>
          </p:cNvSpPr>
          <p:nvPr>
            <p:ph type="body" idx="1"/>
          </p:nvPr>
        </p:nvSpPr>
        <p:spPr/>
        <p:txBody>
          <a:bodyPr/>
          <a:lstStyle/>
          <a:p>
            <a:endParaRPr lang="en-US" altLang="en-US"/>
          </a:p>
        </p:txBody>
      </p:sp>
      <p:pic>
        <p:nvPicPr>
          <p:cNvPr id="14950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21808" y="1660914"/>
            <a:ext cx="7582429" cy="4191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固态盘的三种操作</a:t>
            </a:r>
            <a:endParaRPr lang="zh-CN" altLang="en-US" dirty="0"/>
          </a:p>
        </p:txBody>
      </p:sp>
      <p:sp>
        <p:nvSpPr>
          <p:cNvPr id="3" name="文本占位符 2"/>
          <p:cNvSpPr>
            <a:spLocks noGrp="1"/>
          </p:cNvSpPr>
          <p:nvPr>
            <p:ph type="body" idx="1"/>
          </p:nvPr>
        </p:nvSpPr>
        <p:spPr/>
        <p:txBody>
          <a:bodyPr/>
          <a:lstStyle/>
          <a:p>
            <a:pPr marL="0" indent="0">
              <a:buNone/>
            </a:pPr>
            <a:r>
              <a:rPr lang="zh-CN" altLang="en-US" dirty="0"/>
              <a:t>读操作 写操作 擦除操作</a:t>
            </a:r>
            <a:endParaRPr lang="en-US" altLang="zh-CN" dirty="0"/>
          </a:p>
          <a:p>
            <a:pPr marL="0" indent="0">
              <a:buNone/>
            </a:pPr>
            <a:endParaRPr lang="zh-CN" altLang="en-US" dirty="0"/>
          </a:p>
        </p:txBody>
      </p:sp>
      <p:pic>
        <p:nvPicPr>
          <p:cNvPr id="4" name="图片 3"/>
          <p:cNvPicPr>
            <a:picLocks noChangeAspect="1"/>
          </p:cNvPicPr>
          <p:nvPr/>
        </p:nvPicPr>
        <p:blipFill>
          <a:blip r:embed="rId1"/>
          <a:stretch>
            <a:fillRect/>
          </a:stretch>
        </p:blipFill>
        <p:spPr>
          <a:xfrm>
            <a:off x="2509837" y="2268537"/>
            <a:ext cx="6534150" cy="196215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r>
              <a:rPr lang="en-US" altLang="zh-CN"/>
              <a:t>3 SSD</a:t>
            </a:r>
            <a:r>
              <a:rPr lang="zh-CN" altLang="en-US"/>
              <a:t>内部结构</a:t>
            </a:r>
            <a:endParaRPr lang="zh-CN" altLang="en-US"/>
          </a:p>
        </p:txBody>
      </p:sp>
      <p:pic>
        <p:nvPicPr>
          <p:cNvPr id="263172" name="Picture 4" descr="ssd logic components"/>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1877381" y="1516485"/>
            <a:ext cx="7582429" cy="41161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3173" name="Text Box 5"/>
          <p:cNvSpPr txBox="1">
            <a:spLocks noChangeArrowheads="1"/>
          </p:cNvSpPr>
          <p:nvPr/>
        </p:nvSpPr>
        <p:spPr bwMode="auto">
          <a:xfrm>
            <a:off x="2888371" y="5488235"/>
            <a:ext cx="62103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SSD</a:t>
            </a:r>
            <a:r>
              <a:rPr lang="zh-CN" altLang="en-US"/>
              <a:t>逻辑组件</a:t>
            </a:r>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pPr marL="0" indent="0">
              <a:buNone/>
            </a:pPr>
            <a:endParaRPr lang="zh-CN" altLang="en-US" dirty="0"/>
          </a:p>
        </p:txBody>
      </p:sp>
      <p:pic>
        <p:nvPicPr>
          <p:cNvPr id="4" name="图片 3" descr="图1.PNG"/>
          <p:cNvPicPr/>
          <p:nvPr/>
        </p:nvPicPr>
        <p:blipFill>
          <a:blip r:embed="rId1"/>
          <a:stretch>
            <a:fillRect/>
          </a:stretch>
        </p:blipFill>
        <p:spPr>
          <a:xfrm>
            <a:off x="1744464" y="2362200"/>
            <a:ext cx="6669603" cy="2255564"/>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ltLang="zh-CN"/>
              <a:t>3.1 Flash</a:t>
            </a:r>
            <a:r>
              <a:rPr lang="en-US" altLang="ko-KR"/>
              <a:t> </a:t>
            </a:r>
            <a:r>
              <a:rPr lang="zh-CN" altLang="en-US"/>
              <a:t>内存</a:t>
            </a:r>
            <a:endParaRPr lang="ko-KR" altLang="en-US"/>
          </a:p>
        </p:txBody>
      </p:sp>
      <p:sp>
        <p:nvSpPr>
          <p:cNvPr id="266243" name="Rectangle 3"/>
          <p:cNvSpPr>
            <a:spLocks noGrp="1" noChangeArrowheads="1"/>
          </p:cNvSpPr>
          <p:nvPr>
            <p:ph type="body" idx="1"/>
          </p:nvPr>
        </p:nvSpPr>
        <p:spPr>
          <a:xfrm>
            <a:off x="1981185" y="1660913"/>
            <a:ext cx="4772116" cy="4043962"/>
          </a:xfrm>
        </p:spPr>
        <p:txBody>
          <a:bodyPr/>
          <a:lstStyle/>
          <a:p>
            <a:pPr>
              <a:lnSpc>
                <a:spcPct val="80000"/>
              </a:lnSpc>
            </a:pPr>
            <a:r>
              <a:rPr lang="en-US" altLang="ko-KR" sz="1800"/>
              <a:t>Flash memory</a:t>
            </a:r>
            <a:endParaRPr lang="en-US" altLang="ko-KR" sz="1800"/>
          </a:p>
          <a:p>
            <a:pPr lvl="1">
              <a:lnSpc>
                <a:spcPct val="80000"/>
              </a:lnSpc>
            </a:pPr>
            <a:r>
              <a:rPr lang="en-US" altLang="ko-KR" sz="1705"/>
              <a:t>A non-volatile semiconductor memory device</a:t>
            </a:r>
            <a:endParaRPr lang="en-US" altLang="ko-KR" sz="1705"/>
          </a:p>
          <a:p>
            <a:pPr lvl="1">
              <a:lnSpc>
                <a:spcPct val="80000"/>
              </a:lnSpc>
            </a:pPr>
            <a:r>
              <a:rPr lang="en-US" altLang="ko-KR" sz="1705"/>
              <a:t>Key feature : </a:t>
            </a:r>
            <a:endParaRPr lang="en-US" altLang="ko-KR" sz="1705"/>
          </a:p>
          <a:p>
            <a:pPr lvl="2">
              <a:lnSpc>
                <a:spcPct val="80000"/>
              </a:lnSpc>
            </a:pPr>
            <a:r>
              <a:rPr lang="en-US" altLang="ko-KR" sz="1515"/>
              <a:t>To overwrite data, the memory cell should be erased first.</a:t>
            </a:r>
            <a:endParaRPr lang="en-US" altLang="ko-KR" sz="1610"/>
          </a:p>
          <a:p>
            <a:pPr>
              <a:lnSpc>
                <a:spcPct val="80000"/>
              </a:lnSpc>
            </a:pPr>
            <a:r>
              <a:rPr lang="en-US" altLang="ko-KR" sz="1800"/>
              <a:t>Kinds of flash memory</a:t>
            </a:r>
            <a:endParaRPr lang="en-US" altLang="ko-KR" sz="1800"/>
          </a:p>
          <a:p>
            <a:pPr lvl="1">
              <a:lnSpc>
                <a:spcPct val="80000"/>
              </a:lnSpc>
            </a:pPr>
            <a:r>
              <a:rPr lang="en-US" altLang="ko-KR" sz="1705"/>
              <a:t>NOR</a:t>
            </a:r>
            <a:endParaRPr lang="en-US" altLang="ko-KR" sz="1705"/>
          </a:p>
          <a:p>
            <a:pPr lvl="2">
              <a:lnSpc>
                <a:spcPct val="80000"/>
              </a:lnSpc>
            </a:pPr>
            <a:r>
              <a:rPr lang="en-US" altLang="ko-KR" sz="1420"/>
              <a:t>Introduced by Intel in 1988</a:t>
            </a:r>
            <a:endParaRPr lang="en-US" altLang="ko-KR" sz="1420"/>
          </a:p>
          <a:p>
            <a:pPr lvl="2">
              <a:lnSpc>
                <a:spcPct val="80000"/>
              </a:lnSpc>
            </a:pPr>
            <a:r>
              <a:rPr lang="en-US" altLang="ko-KR" sz="1420"/>
              <a:t>Randomly access data, like a computer</a:t>
            </a:r>
            <a:r>
              <a:rPr lang="en-US" altLang="ko-KR" sz="1420">
                <a:latin typeface="Arial" panose="020B0604020202020204" pitchFamily="34" charset="0"/>
              </a:rPr>
              <a:t>’</a:t>
            </a:r>
            <a:r>
              <a:rPr lang="en-US" altLang="ko-KR" sz="1420"/>
              <a:t>s main memory</a:t>
            </a:r>
            <a:endParaRPr lang="en-US" altLang="ko-KR" sz="1420"/>
          </a:p>
          <a:p>
            <a:pPr lvl="2">
              <a:lnSpc>
                <a:spcPct val="80000"/>
              </a:lnSpc>
            </a:pPr>
            <a:r>
              <a:rPr lang="en-US" altLang="ko-KR" sz="1420"/>
              <a:t>Use for executing program code</a:t>
            </a:r>
            <a:endParaRPr lang="en-US" altLang="ko-KR" sz="1420"/>
          </a:p>
          <a:p>
            <a:pPr lvl="1">
              <a:lnSpc>
                <a:spcPct val="80000"/>
              </a:lnSpc>
            </a:pPr>
            <a:r>
              <a:rPr lang="en-US" altLang="ko-KR" sz="1705"/>
              <a:t>NAND</a:t>
            </a:r>
            <a:endParaRPr lang="en-US" altLang="ko-KR" sz="1705"/>
          </a:p>
          <a:p>
            <a:pPr lvl="2">
              <a:lnSpc>
                <a:spcPct val="80000"/>
              </a:lnSpc>
            </a:pPr>
            <a:r>
              <a:rPr lang="en-US" altLang="ko-KR" sz="1420"/>
              <a:t>Introduced by Toshiba in 1989</a:t>
            </a:r>
            <a:endParaRPr lang="en-US" altLang="ko-KR" sz="1420"/>
          </a:p>
          <a:p>
            <a:pPr lvl="2">
              <a:lnSpc>
                <a:spcPct val="80000"/>
              </a:lnSpc>
            </a:pPr>
            <a:r>
              <a:rPr lang="en-US" altLang="ko-KR" sz="1420"/>
              <a:t>Smaller and denser.</a:t>
            </a:r>
            <a:endParaRPr lang="en-US" altLang="ko-KR" sz="1420"/>
          </a:p>
          <a:p>
            <a:pPr lvl="2">
              <a:lnSpc>
                <a:spcPct val="80000"/>
              </a:lnSpc>
              <a:buFont typeface="Wingdings" panose="05000000000000000000" pitchFamily="2" charset="2"/>
              <a:buNone/>
            </a:pPr>
            <a:r>
              <a:rPr lang="en-US" altLang="ko-KR" sz="1420"/>
              <a:t>	</a:t>
            </a:r>
            <a:r>
              <a:rPr lang="en-US" altLang="ko-KR" sz="1420">
                <a:cs typeface="Arial" panose="020B0604020202020204" pitchFamily="34" charset="0"/>
              </a:rPr>
              <a:t>→ </a:t>
            </a:r>
            <a:r>
              <a:rPr lang="en-US" altLang="ko-KR" sz="1420"/>
              <a:t>NAND is better at storing data.</a:t>
            </a:r>
            <a:endParaRPr lang="en-US" altLang="ko-KR" sz="1420"/>
          </a:p>
          <a:p>
            <a:pPr lvl="2">
              <a:lnSpc>
                <a:spcPct val="80000"/>
              </a:lnSpc>
            </a:pPr>
            <a:r>
              <a:rPr lang="en-US" altLang="ko-KR" sz="1420"/>
              <a:t>Faster erase and write time</a:t>
            </a:r>
            <a:endParaRPr lang="en-US" altLang="ko-KR" sz="1420"/>
          </a:p>
        </p:txBody>
      </p:sp>
      <p:pic>
        <p:nvPicPr>
          <p:cNvPr id="2662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23216" y="2124283"/>
            <a:ext cx="1387103" cy="3375986"/>
          </a:xfrm>
          <a:prstGeom prst="rect">
            <a:avLst/>
          </a:prstGeom>
          <a:noFill/>
          <a:extLst>
            <a:ext uri="{909E8E84-426E-40DD-AFC4-6F175D3DCCD1}">
              <a14:hiddenFill xmlns:a14="http://schemas.microsoft.com/office/drawing/2010/main">
                <a:solidFill>
                  <a:srgbClr val="FFFFFF"/>
                </a:solidFill>
              </a14:hiddenFill>
            </a:ext>
          </a:extLst>
        </p:spPr>
      </p:pic>
      <p:pic>
        <p:nvPicPr>
          <p:cNvPr id="266245" name="Picture 5" descr="nor st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0588" y="2157381"/>
            <a:ext cx="1354005" cy="264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46" name="Text Box 6"/>
          <p:cNvSpPr txBox="1">
            <a:spLocks noChangeArrowheads="1"/>
          </p:cNvSpPr>
          <p:nvPr/>
        </p:nvSpPr>
        <p:spPr bwMode="gray">
          <a:xfrm>
            <a:off x="8591301" y="1611266"/>
            <a:ext cx="596638" cy="325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ko-KR" sz="1515">
                <a:solidFill>
                  <a:srgbClr val="800000"/>
                </a:solidFill>
                <a:ea typeface="Gulim" pitchFamily="34" charset="-127"/>
              </a:rPr>
              <a:t>NOR</a:t>
            </a:r>
            <a:endParaRPr kumimoji="1" lang="en-US" altLang="ko-KR" sz="1515">
              <a:solidFill>
                <a:srgbClr val="800000"/>
              </a:solidFill>
              <a:ea typeface="Gulim" pitchFamily="34" charset="-127"/>
            </a:endParaRPr>
          </a:p>
        </p:txBody>
      </p:sp>
      <p:sp>
        <p:nvSpPr>
          <p:cNvPr id="266247" name="Text Box 7"/>
          <p:cNvSpPr txBox="1">
            <a:spLocks noChangeArrowheads="1"/>
          </p:cNvSpPr>
          <p:nvPr/>
        </p:nvSpPr>
        <p:spPr bwMode="gray">
          <a:xfrm>
            <a:off x="6876063" y="1633833"/>
            <a:ext cx="748924" cy="325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ko-KR" sz="1515">
                <a:solidFill>
                  <a:srgbClr val="800000"/>
                </a:solidFill>
                <a:ea typeface="Gulim" pitchFamily="34" charset="-127"/>
              </a:rPr>
              <a:t>NAND</a:t>
            </a:r>
            <a:endParaRPr kumimoji="1" lang="en-US" altLang="ko-KR" sz="1515">
              <a:solidFill>
                <a:srgbClr val="800000"/>
              </a:solidFill>
              <a:ea typeface="Gulim" pitchFamily="34" charset="-127"/>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en-US" altLang="ko-KR"/>
              <a:t>NAND Flash</a:t>
            </a:r>
            <a:endParaRPr lang="en-US" altLang="zh-CN"/>
          </a:p>
        </p:txBody>
      </p:sp>
      <p:sp>
        <p:nvSpPr>
          <p:cNvPr id="270339" name="Rectangle 3"/>
          <p:cNvSpPr>
            <a:spLocks noGrp="1" noChangeArrowheads="1"/>
          </p:cNvSpPr>
          <p:nvPr>
            <p:ph type="body" idx="1"/>
          </p:nvPr>
        </p:nvSpPr>
        <p:spPr/>
        <p:txBody>
          <a:bodyPr/>
          <a:lstStyle/>
          <a:p>
            <a:r>
              <a:rPr lang="en-US" altLang="ko-KR" sz="1990" dirty="0"/>
              <a:t>Organization of NAND flash memory</a:t>
            </a:r>
            <a:endParaRPr lang="en-US" altLang="ko-KR" sz="1990" dirty="0"/>
          </a:p>
          <a:p>
            <a:pPr lvl="1"/>
            <a:r>
              <a:rPr lang="en-US" altLang="ko-KR" sz="1705" dirty="0"/>
              <a:t>Small-block flash memory</a:t>
            </a:r>
            <a:endParaRPr lang="en-US" altLang="ko-KR" sz="1705" dirty="0"/>
          </a:p>
          <a:p>
            <a:pPr lvl="2"/>
            <a:r>
              <a:rPr lang="en-US" altLang="ko-KR" sz="1705" dirty="0"/>
              <a:t>Each page is (512 + 16) bytes long</a:t>
            </a:r>
            <a:endParaRPr lang="en-US" altLang="ko-KR" sz="1705" dirty="0"/>
          </a:p>
          <a:p>
            <a:pPr lvl="2"/>
            <a:r>
              <a:rPr lang="en-US" altLang="ko-KR" sz="1705" dirty="0"/>
              <a:t>32 pages in each block</a:t>
            </a:r>
            <a:endParaRPr lang="en-US" altLang="ko-KR" sz="1705" dirty="0"/>
          </a:p>
          <a:p>
            <a:pPr lvl="2"/>
            <a:endParaRPr lang="en-US" altLang="ko-KR" sz="1705" dirty="0"/>
          </a:p>
          <a:p>
            <a:pPr lvl="1"/>
            <a:r>
              <a:rPr lang="en-US" altLang="ko-KR" sz="1705" dirty="0"/>
              <a:t>Large-block flash memory</a:t>
            </a:r>
            <a:endParaRPr lang="en-US" altLang="ko-KR" sz="1705" dirty="0"/>
          </a:p>
          <a:p>
            <a:pPr lvl="2"/>
            <a:r>
              <a:rPr lang="en-US" altLang="ko-KR" sz="1705" dirty="0"/>
              <a:t>Each page is (2048 + 64) bytes long</a:t>
            </a:r>
            <a:endParaRPr lang="en-US" altLang="ko-KR" sz="1705" dirty="0"/>
          </a:p>
          <a:p>
            <a:pPr lvl="2"/>
            <a:r>
              <a:rPr lang="en-US" altLang="ko-KR" sz="1705" dirty="0"/>
              <a:t>64 pages in each block</a:t>
            </a:r>
            <a:endParaRPr lang="en-US" altLang="ko-KR" sz="1705" dirty="0"/>
          </a:p>
          <a:p>
            <a:pPr lvl="2"/>
            <a:endParaRPr lang="ko-KR" altLang="en-US" sz="1705" dirty="0"/>
          </a:p>
        </p:txBody>
      </p:sp>
      <p:sp>
        <p:nvSpPr>
          <p:cNvPr id="270340" name="Text Box 4"/>
          <p:cNvSpPr txBox="1">
            <a:spLocks noChangeArrowheads="1"/>
          </p:cNvSpPr>
          <p:nvPr/>
        </p:nvSpPr>
        <p:spPr bwMode="auto">
          <a:xfrm>
            <a:off x="1818708" y="4272638"/>
            <a:ext cx="3827321" cy="1516486"/>
          </a:xfrm>
          <a:prstGeom prst="rect">
            <a:avLst/>
          </a:prstGeom>
          <a:solidFill>
            <a:srgbClr val="666699"/>
          </a:solidFill>
          <a:ln w="12700">
            <a:solidFill>
              <a:schemeClr val="tx1"/>
            </a:solidFill>
            <a:miter lim="800000"/>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kumimoji="1" lang="en-US" altLang="en-US" sz="1135" b="1">
              <a:ea typeface="Dotum" pitchFamily="34" charset="-127"/>
            </a:endParaRPr>
          </a:p>
        </p:txBody>
      </p:sp>
      <p:sp>
        <p:nvSpPr>
          <p:cNvPr id="270341" name="Text Box 5"/>
          <p:cNvSpPr txBox="1">
            <a:spLocks noChangeArrowheads="1"/>
          </p:cNvSpPr>
          <p:nvPr/>
        </p:nvSpPr>
        <p:spPr bwMode="auto">
          <a:xfrm>
            <a:off x="3479617" y="4344856"/>
            <a:ext cx="722136" cy="1372059"/>
          </a:xfrm>
          <a:prstGeom prst="rect">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kumimoji="1" lang="en-US" altLang="en-US" sz="1135">
              <a:ea typeface="Dotum" pitchFamily="34" charset="-127"/>
            </a:endParaRPr>
          </a:p>
        </p:txBody>
      </p:sp>
      <p:sp>
        <p:nvSpPr>
          <p:cNvPr id="270342" name="Text Box 6"/>
          <p:cNvSpPr txBox="1">
            <a:spLocks noChangeArrowheads="1"/>
          </p:cNvSpPr>
          <p:nvPr/>
        </p:nvSpPr>
        <p:spPr bwMode="auto">
          <a:xfrm>
            <a:off x="3551834" y="4417069"/>
            <a:ext cx="577709" cy="216641"/>
          </a:xfrm>
          <a:prstGeom prst="rect">
            <a:avLst/>
          </a:prstGeom>
          <a:solidFill>
            <a:srgbClr val="FFCC00"/>
          </a:solidFill>
          <a:ln w="12700">
            <a:solidFill>
              <a:schemeClr val="tx1"/>
            </a:solidFill>
            <a:miter lim="800000"/>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ko-KR" sz="950" b="1">
                <a:ea typeface="Dotum" pitchFamily="34" charset="-127"/>
              </a:rPr>
              <a:t>Page 0</a:t>
            </a:r>
            <a:endParaRPr kumimoji="1" lang="en-US" altLang="ko-KR" sz="950" b="1">
              <a:ea typeface="Dotum" pitchFamily="34" charset="-127"/>
            </a:endParaRPr>
          </a:p>
        </p:txBody>
      </p:sp>
      <p:sp>
        <p:nvSpPr>
          <p:cNvPr id="270343" name="Text Box 7"/>
          <p:cNvSpPr txBox="1">
            <a:spLocks noChangeArrowheads="1"/>
          </p:cNvSpPr>
          <p:nvPr/>
        </p:nvSpPr>
        <p:spPr bwMode="auto">
          <a:xfrm>
            <a:off x="2685267" y="4344856"/>
            <a:ext cx="722136" cy="1372059"/>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ko-KR" sz="1135">
                <a:ea typeface="Dotum" pitchFamily="34" charset="-127"/>
              </a:rPr>
              <a:t>Block 1</a:t>
            </a:r>
            <a:endParaRPr kumimoji="1" lang="en-US" altLang="ko-KR" sz="1135">
              <a:ea typeface="Dotum" pitchFamily="34" charset="-127"/>
            </a:endParaRPr>
          </a:p>
        </p:txBody>
      </p:sp>
      <p:sp>
        <p:nvSpPr>
          <p:cNvPr id="270344" name="Text Box 8"/>
          <p:cNvSpPr txBox="1">
            <a:spLocks noChangeArrowheads="1"/>
          </p:cNvSpPr>
          <p:nvPr/>
        </p:nvSpPr>
        <p:spPr bwMode="auto">
          <a:xfrm>
            <a:off x="3551834" y="4705924"/>
            <a:ext cx="577709" cy="216641"/>
          </a:xfrm>
          <a:prstGeom prst="rect">
            <a:avLst/>
          </a:prstGeom>
          <a:solidFill>
            <a:srgbClr val="FFCC00"/>
          </a:solidFill>
          <a:ln w="12700">
            <a:solidFill>
              <a:schemeClr val="tx1"/>
            </a:solidFill>
            <a:miter lim="800000"/>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ko-KR" sz="950" b="1">
                <a:ea typeface="Dotum" pitchFamily="34" charset="-127"/>
              </a:rPr>
              <a:t>Page 1</a:t>
            </a:r>
            <a:endParaRPr kumimoji="1" lang="en-US" altLang="ko-KR" sz="950" b="1">
              <a:ea typeface="Dotum" pitchFamily="34" charset="-127"/>
            </a:endParaRPr>
          </a:p>
        </p:txBody>
      </p:sp>
      <p:sp>
        <p:nvSpPr>
          <p:cNvPr id="270345" name="Text Box 9"/>
          <p:cNvSpPr txBox="1">
            <a:spLocks noChangeArrowheads="1"/>
          </p:cNvSpPr>
          <p:nvPr/>
        </p:nvSpPr>
        <p:spPr bwMode="auto">
          <a:xfrm>
            <a:off x="3551834" y="5428059"/>
            <a:ext cx="577709" cy="216641"/>
          </a:xfrm>
          <a:prstGeom prst="rect">
            <a:avLst/>
          </a:prstGeom>
          <a:solidFill>
            <a:srgbClr val="FFCC00"/>
          </a:solidFill>
          <a:ln w="12700">
            <a:solidFill>
              <a:schemeClr val="tx1"/>
            </a:solidFill>
            <a:miter lim="800000"/>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ko-KR" sz="950" b="1">
                <a:ea typeface="Dotum" pitchFamily="34" charset="-127"/>
              </a:rPr>
              <a:t>Page </a:t>
            </a:r>
            <a:r>
              <a:rPr kumimoji="1" lang="en-US" altLang="ko-KR" sz="950" b="1" i="1">
                <a:ea typeface="Dotum" pitchFamily="34" charset="-127"/>
              </a:rPr>
              <a:t>m</a:t>
            </a:r>
            <a:r>
              <a:rPr kumimoji="1" lang="en-US" altLang="ko-KR" sz="950" b="1">
                <a:ea typeface="Dotum" pitchFamily="34" charset="-127"/>
              </a:rPr>
              <a:t>-1</a:t>
            </a:r>
            <a:endParaRPr kumimoji="1" lang="en-US" altLang="ko-KR" sz="950" b="1">
              <a:ea typeface="Dotum" pitchFamily="34" charset="-127"/>
            </a:endParaRPr>
          </a:p>
        </p:txBody>
      </p:sp>
      <p:sp>
        <p:nvSpPr>
          <p:cNvPr id="270346" name="Text Box 10"/>
          <p:cNvSpPr txBox="1">
            <a:spLocks noChangeArrowheads="1"/>
          </p:cNvSpPr>
          <p:nvPr/>
        </p:nvSpPr>
        <p:spPr bwMode="auto">
          <a:xfrm>
            <a:off x="4851676" y="4344856"/>
            <a:ext cx="722136" cy="1372059"/>
          </a:xfrm>
          <a:prstGeom prst="rect">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ko-KR" sz="1135">
                <a:ea typeface="Dotum" pitchFamily="34" charset="-127"/>
              </a:rPr>
              <a:t>Block </a:t>
            </a:r>
            <a:r>
              <a:rPr kumimoji="1" lang="en-US" altLang="ko-KR" sz="1135" i="1">
                <a:ea typeface="Dotum" pitchFamily="34" charset="-127"/>
              </a:rPr>
              <a:t>n</a:t>
            </a:r>
            <a:r>
              <a:rPr kumimoji="1" lang="en-US" altLang="ko-KR" sz="1135">
                <a:ea typeface="Dotum" pitchFamily="34" charset="-127"/>
              </a:rPr>
              <a:t>-1</a:t>
            </a:r>
            <a:endParaRPr kumimoji="1" lang="en-US" altLang="ko-KR" sz="1135">
              <a:ea typeface="Dotum" pitchFamily="34" charset="-127"/>
            </a:endParaRPr>
          </a:p>
        </p:txBody>
      </p:sp>
      <p:grpSp>
        <p:nvGrpSpPr>
          <p:cNvPr id="270347" name="Group 11"/>
          <p:cNvGrpSpPr>
            <a:grpSpLocks noChangeAspect="1"/>
          </p:cNvGrpSpPr>
          <p:nvPr/>
        </p:nvGrpSpPr>
        <p:grpSpPr bwMode="auto">
          <a:xfrm>
            <a:off x="3803074" y="4994775"/>
            <a:ext cx="58674" cy="347528"/>
            <a:chOff x="4560" y="2544"/>
            <a:chExt cx="96" cy="576"/>
          </a:xfrm>
        </p:grpSpPr>
        <p:sp>
          <p:nvSpPr>
            <p:cNvPr id="270348" name="Oval 12"/>
            <p:cNvSpPr>
              <a:spLocks noChangeAspect="1" noChangeArrowheads="1"/>
            </p:cNvSpPr>
            <p:nvPr/>
          </p:nvSpPr>
          <p:spPr bwMode="auto">
            <a:xfrm>
              <a:off x="4560" y="2544"/>
              <a:ext cx="96" cy="96"/>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lIns="85292" tIns="44352" rIns="85292" bIns="44352" anchor="ctr"/>
            <a:lstStyle/>
            <a:p>
              <a:endParaRPr lang="en-US"/>
            </a:p>
          </p:txBody>
        </p:sp>
        <p:sp>
          <p:nvSpPr>
            <p:cNvPr id="270349" name="Oval 13"/>
            <p:cNvSpPr>
              <a:spLocks noChangeAspect="1" noChangeArrowheads="1"/>
            </p:cNvSpPr>
            <p:nvPr/>
          </p:nvSpPr>
          <p:spPr bwMode="auto">
            <a:xfrm>
              <a:off x="4560" y="2784"/>
              <a:ext cx="96" cy="96"/>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lIns="85292" tIns="44352" rIns="85292" bIns="44352" anchor="ctr"/>
            <a:lstStyle/>
            <a:p>
              <a:endParaRPr lang="en-US"/>
            </a:p>
          </p:txBody>
        </p:sp>
        <p:sp>
          <p:nvSpPr>
            <p:cNvPr id="270350" name="Oval 14"/>
            <p:cNvSpPr>
              <a:spLocks noChangeAspect="1" noChangeArrowheads="1"/>
            </p:cNvSpPr>
            <p:nvPr/>
          </p:nvSpPr>
          <p:spPr bwMode="auto">
            <a:xfrm>
              <a:off x="4560" y="3024"/>
              <a:ext cx="96" cy="96"/>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lIns="85292" tIns="44352" rIns="85292" bIns="44352" anchor="ctr"/>
            <a:lstStyle/>
            <a:p>
              <a:endParaRPr lang="en-US"/>
            </a:p>
          </p:txBody>
        </p:sp>
      </p:grpSp>
      <p:grpSp>
        <p:nvGrpSpPr>
          <p:cNvPr id="270351" name="Group 15"/>
          <p:cNvGrpSpPr>
            <a:grpSpLocks noChangeAspect="1"/>
          </p:cNvGrpSpPr>
          <p:nvPr/>
        </p:nvGrpSpPr>
        <p:grpSpPr bwMode="auto">
          <a:xfrm rot="16200000">
            <a:off x="4504152" y="4863887"/>
            <a:ext cx="58673" cy="347528"/>
            <a:chOff x="4560" y="2544"/>
            <a:chExt cx="96" cy="576"/>
          </a:xfrm>
        </p:grpSpPr>
        <p:sp>
          <p:nvSpPr>
            <p:cNvPr id="270352" name="Oval 16"/>
            <p:cNvSpPr>
              <a:spLocks noChangeAspect="1" noChangeArrowheads="1"/>
            </p:cNvSpPr>
            <p:nvPr/>
          </p:nvSpPr>
          <p:spPr bwMode="auto">
            <a:xfrm>
              <a:off x="4560" y="2544"/>
              <a:ext cx="96" cy="96"/>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lIns="85292" tIns="44352" rIns="85292" bIns="44352" anchor="ctr"/>
            <a:lstStyle/>
            <a:p>
              <a:endParaRPr lang="en-US"/>
            </a:p>
          </p:txBody>
        </p:sp>
        <p:sp>
          <p:nvSpPr>
            <p:cNvPr id="270353" name="Oval 17"/>
            <p:cNvSpPr>
              <a:spLocks noChangeAspect="1" noChangeArrowheads="1"/>
            </p:cNvSpPr>
            <p:nvPr/>
          </p:nvSpPr>
          <p:spPr bwMode="auto">
            <a:xfrm>
              <a:off x="4560" y="2784"/>
              <a:ext cx="96" cy="96"/>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lIns="85292" tIns="44352" rIns="85292" bIns="44352" anchor="ctr"/>
            <a:lstStyle/>
            <a:p>
              <a:endParaRPr lang="en-US"/>
            </a:p>
          </p:txBody>
        </p:sp>
        <p:sp>
          <p:nvSpPr>
            <p:cNvPr id="270354" name="Oval 18"/>
            <p:cNvSpPr>
              <a:spLocks noChangeAspect="1" noChangeArrowheads="1"/>
            </p:cNvSpPr>
            <p:nvPr/>
          </p:nvSpPr>
          <p:spPr bwMode="auto">
            <a:xfrm>
              <a:off x="4560" y="3024"/>
              <a:ext cx="96" cy="96"/>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lIns="85292" tIns="44352" rIns="85292" bIns="44352" anchor="ctr"/>
            <a:lstStyle/>
            <a:p>
              <a:endParaRPr lang="en-US"/>
            </a:p>
          </p:txBody>
        </p:sp>
      </p:grpSp>
      <p:sp>
        <p:nvSpPr>
          <p:cNvPr id="270355" name="Text Box 19"/>
          <p:cNvSpPr txBox="1">
            <a:spLocks noChangeArrowheads="1"/>
          </p:cNvSpPr>
          <p:nvPr/>
        </p:nvSpPr>
        <p:spPr bwMode="auto">
          <a:xfrm>
            <a:off x="1890918" y="4344856"/>
            <a:ext cx="722136" cy="1372059"/>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ko-KR" sz="1135">
                <a:ea typeface="Dotum" pitchFamily="34" charset="-127"/>
              </a:rPr>
              <a:t>Block 0</a:t>
            </a:r>
            <a:endParaRPr kumimoji="1" lang="en-US" altLang="ko-KR" sz="1135">
              <a:ea typeface="Dotum" pitchFamily="34" charset="-127"/>
            </a:endParaRPr>
          </a:p>
        </p:txBody>
      </p:sp>
      <p:sp>
        <p:nvSpPr>
          <p:cNvPr id="270356" name="Text Box 20"/>
          <p:cNvSpPr txBox="1">
            <a:spLocks noChangeArrowheads="1"/>
          </p:cNvSpPr>
          <p:nvPr/>
        </p:nvSpPr>
        <p:spPr bwMode="auto">
          <a:xfrm>
            <a:off x="6813245" y="4561497"/>
            <a:ext cx="577709" cy="216641"/>
          </a:xfrm>
          <a:prstGeom prst="rect">
            <a:avLst/>
          </a:prstGeom>
          <a:solidFill>
            <a:srgbClr val="FFCC00"/>
          </a:solidFill>
          <a:ln w="12700">
            <a:solidFill>
              <a:schemeClr val="tx1"/>
            </a:solidFill>
            <a:miter lim="800000"/>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ko-KR" sz="950" b="1">
                <a:ea typeface="Dotum" pitchFamily="34" charset="-127"/>
              </a:rPr>
              <a:t>512</a:t>
            </a:r>
            <a:endParaRPr kumimoji="1" lang="en-US" altLang="ko-KR" sz="950" b="1">
              <a:ea typeface="Dotum" pitchFamily="34" charset="-127"/>
            </a:endParaRPr>
          </a:p>
        </p:txBody>
      </p:sp>
      <p:sp>
        <p:nvSpPr>
          <p:cNvPr id="270357" name="Text Box 21"/>
          <p:cNvSpPr txBox="1">
            <a:spLocks noChangeArrowheads="1"/>
          </p:cNvSpPr>
          <p:nvPr/>
        </p:nvSpPr>
        <p:spPr bwMode="auto">
          <a:xfrm>
            <a:off x="7535381" y="4561497"/>
            <a:ext cx="216641" cy="216641"/>
          </a:xfrm>
          <a:prstGeom prst="rect">
            <a:avLst/>
          </a:prstGeom>
          <a:solidFill>
            <a:srgbClr val="FFCC00"/>
          </a:solidFill>
          <a:ln w="12700">
            <a:solidFill>
              <a:schemeClr val="tx1"/>
            </a:solidFill>
            <a:miter lim="800000"/>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ko-KR" sz="950" b="1">
                <a:ea typeface="Dotum" pitchFamily="34" charset="-127"/>
              </a:rPr>
              <a:t>16</a:t>
            </a:r>
            <a:endParaRPr kumimoji="1" lang="en-US" altLang="ko-KR" sz="950" b="1">
              <a:ea typeface="Dotum" pitchFamily="34" charset="-127"/>
            </a:endParaRPr>
          </a:p>
        </p:txBody>
      </p:sp>
      <p:sp>
        <p:nvSpPr>
          <p:cNvPr id="270358" name="Text Box 22"/>
          <p:cNvSpPr txBox="1">
            <a:spLocks noChangeArrowheads="1"/>
          </p:cNvSpPr>
          <p:nvPr/>
        </p:nvSpPr>
        <p:spPr bwMode="auto">
          <a:xfrm>
            <a:off x="6813241" y="5355846"/>
            <a:ext cx="2310836" cy="216641"/>
          </a:xfrm>
          <a:prstGeom prst="rect">
            <a:avLst/>
          </a:prstGeom>
          <a:solidFill>
            <a:srgbClr val="FFCC00"/>
          </a:solidFill>
          <a:ln w="12700">
            <a:solidFill>
              <a:schemeClr val="tx1"/>
            </a:solidFill>
            <a:miter lim="800000"/>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ko-KR" sz="950" b="1">
                <a:ea typeface="Dotum" pitchFamily="34" charset="-127"/>
              </a:rPr>
              <a:t>2048</a:t>
            </a:r>
            <a:endParaRPr kumimoji="1" lang="en-US" altLang="ko-KR" sz="950" b="1">
              <a:ea typeface="Dotum" pitchFamily="34" charset="-127"/>
            </a:endParaRPr>
          </a:p>
        </p:txBody>
      </p:sp>
      <p:sp>
        <p:nvSpPr>
          <p:cNvPr id="270359" name="Text Box 23"/>
          <p:cNvSpPr txBox="1">
            <a:spLocks noChangeArrowheads="1"/>
          </p:cNvSpPr>
          <p:nvPr/>
        </p:nvSpPr>
        <p:spPr bwMode="auto">
          <a:xfrm>
            <a:off x="9268508" y="5355846"/>
            <a:ext cx="866563" cy="216641"/>
          </a:xfrm>
          <a:prstGeom prst="rect">
            <a:avLst/>
          </a:prstGeom>
          <a:solidFill>
            <a:srgbClr val="FFCC00"/>
          </a:solidFill>
          <a:ln w="12700">
            <a:solidFill>
              <a:schemeClr val="tx1"/>
            </a:solidFill>
            <a:miter lim="800000"/>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ko-KR" sz="950" b="1">
                <a:ea typeface="Dotum" pitchFamily="34" charset="-127"/>
              </a:rPr>
              <a:t>64</a:t>
            </a:r>
            <a:endParaRPr kumimoji="1" lang="en-US" altLang="ko-KR" sz="950" b="1">
              <a:ea typeface="Dotum" pitchFamily="34" charset="-127"/>
            </a:endParaRPr>
          </a:p>
        </p:txBody>
      </p:sp>
      <p:sp>
        <p:nvSpPr>
          <p:cNvPr id="270360" name="Text Box 24"/>
          <p:cNvSpPr txBox="1">
            <a:spLocks noChangeArrowheads="1"/>
          </p:cNvSpPr>
          <p:nvPr/>
        </p:nvSpPr>
        <p:spPr bwMode="auto">
          <a:xfrm>
            <a:off x="6668817" y="4200426"/>
            <a:ext cx="1372059" cy="288854"/>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rgbClr val="990000"/>
              </a:buClr>
              <a:buFont typeface="Wingdings 3" panose="05040102010807070707" pitchFamily="18" charset="2"/>
              <a:buChar char="}"/>
            </a:pPr>
            <a:r>
              <a:rPr kumimoji="1" lang="ko-KR" altLang="en-US" sz="1135" b="1" dirty="0">
                <a:latin typeface="Gulim" pitchFamily="34" charset="-127"/>
                <a:ea typeface="Gulim" pitchFamily="34" charset="-127"/>
              </a:rPr>
              <a:t> </a:t>
            </a:r>
            <a:r>
              <a:rPr kumimoji="1" lang="en-US" altLang="ko-KR" sz="1135" b="1" dirty="0">
                <a:ea typeface="Gulim" pitchFamily="34" charset="-127"/>
              </a:rPr>
              <a:t>Page layout for small-block flash memory</a:t>
            </a:r>
            <a:endParaRPr kumimoji="1" lang="en-US" altLang="ko-KR" sz="1135" b="1" dirty="0">
              <a:ea typeface="Gulim" pitchFamily="34" charset="-127"/>
            </a:endParaRPr>
          </a:p>
        </p:txBody>
      </p:sp>
      <p:sp>
        <p:nvSpPr>
          <p:cNvPr id="270361" name="Text Box 25"/>
          <p:cNvSpPr txBox="1">
            <a:spLocks noChangeArrowheads="1"/>
          </p:cNvSpPr>
          <p:nvPr/>
        </p:nvSpPr>
        <p:spPr bwMode="auto">
          <a:xfrm>
            <a:off x="6668817" y="4994775"/>
            <a:ext cx="1372059" cy="288854"/>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rgbClr val="990000"/>
              </a:buClr>
              <a:buFont typeface="Wingdings 3" panose="05040102010807070707" pitchFamily="18" charset="2"/>
              <a:buChar char="}"/>
            </a:pPr>
            <a:r>
              <a:rPr kumimoji="1" lang="ko-KR" altLang="en-US" sz="1135" b="1" dirty="0">
                <a:latin typeface="Gulim" pitchFamily="34" charset="-127"/>
                <a:ea typeface="Gulim" pitchFamily="34" charset="-127"/>
              </a:rPr>
              <a:t> </a:t>
            </a:r>
            <a:r>
              <a:rPr kumimoji="1" lang="en-US" altLang="ko-KR" sz="1135" b="1" dirty="0">
                <a:ea typeface="Gulim" pitchFamily="34" charset="-127"/>
              </a:rPr>
              <a:t>Page layout for large-block flash memory</a:t>
            </a:r>
            <a:endParaRPr kumimoji="1" lang="en-US" altLang="ko-KR" sz="1135" b="1" dirty="0">
              <a:ea typeface="Gulim" pitchFamily="34" charset="-127"/>
            </a:endParaRPr>
          </a:p>
        </p:txBody>
      </p:sp>
      <p:sp>
        <p:nvSpPr>
          <p:cNvPr id="270362" name="AutoShape 26"/>
          <p:cNvSpPr/>
          <p:nvPr/>
        </p:nvSpPr>
        <p:spPr bwMode="auto">
          <a:xfrm rot="16200000">
            <a:off x="7860343" y="5537990"/>
            <a:ext cx="216641" cy="430054"/>
          </a:xfrm>
          <a:prstGeom prst="leftBrace">
            <a:avLst>
              <a:gd name="adj1" fmla="val 88889"/>
              <a:gd name="adj2" fmla="val 50000"/>
            </a:avLst>
          </a:prstGeom>
          <a:noFill/>
          <a:ln w="9525">
            <a:solidFill>
              <a:schemeClr val="tx1"/>
            </a:solidFill>
            <a:round/>
          </a:ln>
          <a:effectLst/>
          <a:extLst>
            <a:ext uri="{909E8E84-426E-40DD-AFC4-6F175D3DCCD1}">
              <a14:hiddenFill xmlns:a14="http://schemas.microsoft.com/office/drawing/2010/main">
                <a:gradFill rotWithShape="0">
                  <a:gsLst>
                    <a:gs pos="0">
                      <a:srgbClr val="FFFF99"/>
                    </a:gs>
                    <a:gs pos="100000">
                      <a:srgbClr val="FFFF99">
                        <a:gamma/>
                        <a:shade val="94118"/>
                        <a:invGamma/>
                      </a:srgbClr>
                    </a:gs>
                  </a:gsLst>
                  <a:lin ang="0" scaled="1"/>
                </a:gra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n-US"/>
          </a:p>
        </p:txBody>
      </p:sp>
      <p:sp>
        <p:nvSpPr>
          <p:cNvPr id="270363" name="AutoShape 27"/>
          <p:cNvSpPr/>
          <p:nvPr/>
        </p:nvSpPr>
        <p:spPr bwMode="auto">
          <a:xfrm rot="16200000">
            <a:off x="9593469" y="5548710"/>
            <a:ext cx="216641" cy="408623"/>
          </a:xfrm>
          <a:prstGeom prst="leftBrace">
            <a:avLst>
              <a:gd name="adj1" fmla="val 33333"/>
              <a:gd name="adj2" fmla="val 50000"/>
            </a:avLst>
          </a:prstGeom>
          <a:noFill/>
          <a:ln w="9525">
            <a:solidFill>
              <a:schemeClr val="tx1"/>
            </a:solidFill>
            <a:round/>
          </a:ln>
          <a:effectLst/>
          <a:extLst>
            <a:ext uri="{909E8E84-426E-40DD-AFC4-6F175D3DCCD1}">
              <a14:hiddenFill xmlns:a14="http://schemas.microsoft.com/office/drawing/2010/main">
                <a:gradFill rotWithShape="0">
                  <a:gsLst>
                    <a:gs pos="0">
                      <a:srgbClr val="FFFF99"/>
                    </a:gs>
                    <a:gs pos="100000">
                      <a:srgbClr val="FFFF99">
                        <a:gamma/>
                        <a:shade val="94118"/>
                        <a:invGamma/>
                      </a:srgbClr>
                    </a:gs>
                  </a:gsLst>
                  <a:lin ang="0" scaled="1"/>
                </a:gra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n-US"/>
          </a:p>
        </p:txBody>
      </p:sp>
      <p:sp>
        <p:nvSpPr>
          <p:cNvPr id="270364" name="Text Box 28"/>
          <p:cNvSpPr txBox="1">
            <a:spLocks noChangeArrowheads="1"/>
          </p:cNvSpPr>
          <p:nvPr/>
        </p:nvSpPr>
        <p:spPr bwMode="auto">
          <a:xfrm>
            <a:off x="7463167" y="5861338"/>
            <a:ext cx="1010991" cy="288854"/>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srgbClr val="990000"/>
              </a:buClr>
              <a:buFont typeface="Wingdings 3" panose="05040102010807070707" pitchFamily="18" charset="2"/>
              <a:buNone/>
            </a:pPr>
            <a:r>
              <a:rPr kumimoji="1" lang="ko-KR" altLang="en-US" sz="1135" b="1">
                <a:latin typeface="Trebuchet MS" panose="020B0603020202020204" pitchFamily="34" charset="0"/>
                <a:ea typeface="Gulim" pitchFamily="34" charset="-127"/>
              </a:rPr>
              <a:t> </a:t>
            </a:r>
            <a:r>
              <a:rPr kumimoji="1" lang="en-US" altLang="ko-KR" sz="1135" b="1">
                <a:ea typeface="Gulim" pitchFamily="34" charset="-127"/>
              </a:rPr>
              <a:t>Main Area</a:t>
            </a:r>
            <a:endParaRPr kumimoji="1" lang="en-US" altLang="ko-KR" sz="1135" b="1">
              <a:ea typeface="Gulim" pitchFamily="34" charset="-127"/>
            </a:endParaRPr>
          </a:p>
        </p:txBody>
      </p:sp>
      <p:sp>
        <p:nvSpPr>
          <p:cNvPr id="270365" name="Text Box 29"/>
          <p:cNvSpPr txBox="1">
            <a:spLocks noChangeArrowheads="1"/>
          </p:cNvSpPr>
          <p:nvPr/>
        </p:nvSpPr>
        <p:spPr bwMode="auto">
          <a:xfrm>
            <a:off x="9196294" y="5861338"/>
            <a:ext cx="1010991" cy="288854"/>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srgbClr val="990000"/>
              </a:buClr>
              <a:buFont typeface="Wingdings 3" panose="05040102010807070707" pitchFamily="18" charset="2"/>
              <a:buNone/>
            </a:pPr>
            <a:r>
              <a:rPr kumimoji="1" lang="ko-KR" altLang="en-US" sz="1135" b="1">
                <a:latin typeface="Trebuchet MS" panose="020B0603020202020204" pitchFamily="34" charset="0"/>
                <a:ea typeface="Gulim" pitchFamily="34" charset="-127"/>
              </a:rPr>
              <a:t> </a:t>
            </a:r>
            <a:r>
              <a:rPr kumimoji="1" lang="en-US" altLang="ko-KR" sz="1135" b="1">
                <a:ea typeface="Gulim" pitchFamily="34" charset="-127"/>
              </a:rPr>
              <a:t>Spare Area</a:t>
            </a:r>
            <a:endParaRPr kumimoji="1" lang="en-US" altLang="ko-KR" sz="1135" b="1">
              <a:ea typeface="Gulim" pitchFamily="34" charset="-127"/>
            </a:endParaRPr>
          </a:p>
        </p:txBody>
      </p:sp>
      <p:sp>
        <p:nvSpPr>
          <p:cNvPr id="270366" name="Text Box 30"/>
          <p:cNvSpPr txBox="1">
            <a:spLocks noChangeArrowheads="1"/>
          </p:cNvSpPr>
          <p:nvPr/>
        </p:nvSpPr>
        <p:spPr bwMode="gray">
          <a:xfrm>
            <a:off x="3459682" y="5774080"/>
            <a:ext cx="521297" cy="325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ko-KR" sz="1515">
                <a:ea typeface="Gulim" pitchFamily="34" charset="-127"/>
              </a:rPr>
              <a:t>chip</a:t>
            </a:r>
            <a:endParaRPr lang="en-US" altLang="ko-KR" sz="1515">
              <a:ea typeface="Gulim" pitchFamily="34" charset="-127"/>
            </a:endParaRPr>
          </a:p>
        </p:txBody>
      </p:sp>
      <p:sp>
        <p:nvSpPr>
          <p:cNvPr id="270368" name="Rectangle 32"/>
          <p:cNvSpPr>
            <a:spLocks noChangeArrowheads="1"/>
          </p:cNvSpPr>
          <p:nvPr/>
        </p:nvSpPr>
        <p:spPr bwMode="gray">
          <a:xfrm>
            <a:off x="6575542" y="5350959"/>
            <a:ext cx="4025909" cy="369332"/>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70368"/>
                                        </p:tgtEl>
                                        <p:attrNameLst>
                                          <p:attrName>style.visibility</p:attrName>
                                        </p:attrNameLst>
                                      </p:cBhvr>
                                      <p:to>
                                        <p:strVal val="visible"/>
                                      </p:to>
                                    </p:set>
                                    <p:animEffect transition="in" filter="dissolve">
                                      <p:cBhvr>
                                        <p:cTn id="7" dur="500"/>
                                        <p:tgtEl>
                                          <p:spTgt spid="270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p:txBody>
          <a:bodyPr/>
          <a:lstStyle/>
          <a:p>
            <a:r>
              <a:rPr lang="en-US" altLang="ko-KR"/>
              <a:t>NAND Flash</a:t>
            </a:r>
            <a:endParaRPr lang="en-US" altLang="zh-CN"/>
          </a:p>
        </p:txBody>
      </p:sp>
      <p:sp>
        <p:nvSpPr>
          <p:cNvPr id="272387" name="Rectangle 3"/>
          <p:cNvSpPr>
            <a:spLocks noGrp="1" noChangeArrowheads="1"/>
          </p:cNvSpPr>
          <p:nvPr>
            <p:ph type="body" idx="1"/>
          </p:nvPr>
        </p:nvSpPr>
        <p:spPr/>
        <p:txBody>
          <a:bodyPr/>
          <a:lstStyle/>
          <a:p>
            <a:pPr>
              <a:lnSpc>
                <a:spcPct val="90000"/>
              </a:lnSpc>
            </a:pPr>
            <a:r>
              <a:rPr lang="en-US" altLang="ko-KR" sz="2465"/>
              <a:t>Primitive operations of NAND flash memory</a:t>
            </a:r>
            <a:endParaRPr lang="en-US" altLang="ko-KR" sz="2465"/>
          </a:p>
          <a:p>
            <a:pPr lvl="1">
              <a:lnSpc>
                <a:spcPct val="90000"/>
              </a:lnSpc>
            </a:pPr>
            <a:r>
              <a:rPr lang="en-US" altLang="ko-KR" sz="2085"/>
              <a:t>Read page </a:t>
            </a:r>
            <a:endParaRPr lang="en-US" altLang="ko-KR" sz="2085"/>
          </a:p>
          <a:p>
            <a:pPr lvl="2">
              <a:lnSpc>
                <a:spcPct val="90000"/>
              </a:lnSpc>
            </a:pPr>
            <a:r>
              <a:rPr lang="en-US" altLang="ko-KR" sz="1990"/>
              <a:t>(chip #, block #, page #)</a:t>
            </a:r>
            <a:endParaRPr lang="en-US" altLang="ko-KR" sz="1990"/>
          </a:p>
          <a:p>
            <a:pPr lvl="2">
              <a:lnSpc>
                <a:spcPct val="90000"/>
              </a:lnSpc>
            </a:pPr>
            <a:r>
              <a:rPr lang="en-US" altLang="ko-KR" sz="1990"/>
              <a:t>~20 us</a:t>
            </a:r>
            <a:endParaRPr lang="en-US" altLang="ko-KR" sz="1990"/>
          </a:p>
          <a:p>
            <a:pPr lvl="1">
              <a:lnSpc>
                <a:spcPct val="90000"/>
              </a:lnSpc>
            </a:pPr>
            <a:endParaRPr lang="en-US" altLang="ko-KR" sz="2085"/>
          </a:p>
          <a:p>
            <a:pPr lvl="1">
              <a:lnSpc>
                <a:spcPct val="90000"/>
              </a:lnSpc>
            </a:pPr>
            <a:r>
              <a:rPr lang="en-US" altLang="ko-KR" sz="2085"/>
              <a:t>Write (program) page</a:t>
            </a:r>
            <a:endParaRPr lang="en-US" altLang="ko-KR" sz="2085"/>
          </a:p>
          <a:p>
            <a:pPr lvl="2">
              <a:lnSpc>
                <a:spcPct val="90000"/>
              </a:lnSpc>
            </a:pPr>
            <a:r>
              <a:rPr lang="en-US" altLang="ko-KR" sz="1990"/>
              <a:t>(chip #, block #, page #)</a:t>
            </a:r>
            <a:endParaRPr lang="en-US" altLang="ko-KR" sz="1990"/>
          </a:p>
          <a:p>
            <a:pPr lvl="2">
              <a:lnSpc>
                <a:spcPct val="90000"/>
              </a:lnSpc>
            </a:pPr>
            <a:r>
              <a:rPr lang="en-US" altLang="ko-KR" sz="1990"/>
              <a:t>~200 us</a:t>
            </a:r>
            <a:endParaRPr lang="en-US" altLang="ko-KR" sz="1990"/>
          </a:p>
          <a:p>
            <a:pPr lvl="1">
              <a:lnSpc>
                <a:spcPct val="90000"/>
              </a:lnSpc>
            </a:pPr>
            <a:endParaRPr lang="en-US" altLang="ko-KR" sz="2085"/>
          </a:p>
          <a:p>
            <a:pPr lvl="1">
              <a:lnSpc>
                <a:spcPct val="90000"/>
              </a:lnSpc>
            </a:pPr>
            <a:r>
              <a:rPr lang="en-US" altLang="ko-KR" sz="2085"/>
              <a:t>Erase block</a:t>
            </a:r>
            <a:endParaRPr lang="en-US" altLang="ko-KR" sz="2085"/>
          </a:p>
          <a:p>
            <a:pPr lvl="2">
              <a:lnSpc>
                <a:spcPct val="90000"/>
              </a:lnSpc>
            </a:pPr>
            <a:r>
              <a:rPr lang="en-US" altLang="ko-KR" sz="1990"/>
              <a:t>(chip #, block #)</a:t>
            </a:r>
            <a:endParaRPr lang="en-US" altLang="ko-KR" sz="1990"/>
          </a:p>
          <a:p>
            <a:pPr lvl="2">
              <a:lnSpc>
                <a:spcPct val="90000"/>
              </a:lnSpc>
            </a:pPr>
            <a:r>
              <a:rPr lang="en-US" altLang="ko-KR" sz="1990"/>
              <a:t>~2 ms</a:t>
            </a:r>
            <a:endParaRPr lang="en-US" altLang="ko-KR" sz="1990"/>
          </a:p>
          <a:p>
            <a:pPr lvl="1">
              <a:lnSpc>
                <a:spcPct val="90000"/>
              </a:lnSpc>
            </a:pPr>
            <a:endParaRPr lang="ko-KR" altLang="en-US" sz="2085"/>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2887353" y="1089025"/>
            <a:ext cx="5621956" cy="4819650"/>
          </a:xfrm>
          <a:prstGeom prst="rect">
            <a:avLst/>
          </a:prstGeom>
        </p:spPr>
      </p:pic>
      <p:sp>
        <p:nvSpPr>
          <p:cNvPr id="3" name="标题 2"/>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r>
              <a:rPr lang="en-US" altLang="zh-CN"/>
              <a:t>3.2 NAND FLASH</a:t>
            </a:r>
            <a:r>
              <a:rPr lang="zh-CN" altLang="en-US"/>
              <a:t>连接</a:t>
            </a:r>
            <a:endParaRPr lang="zh-CN" altLang="en-US"/>
          </a:p>
        </p:txBody>
      </p:sp>
      <p:pic>
        <p:nvPicPr>
          <p:cNvPr id="276483" name="Picture 3"/>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endParaRPr lang="en-US" altLang="en-US"/>
          </a:p>
        </p:txBody>
      </p:sp>
      <p:sp>
        <p:nvSpPr>
          <p:cNvPr id="277507" name="Rectangle 3"/>
          <p:cNvSpPr>
            <a:spLocks noGrp="1" noChangeArrowheads="1"/>
          </p:cNvSpPr>
          <p:nvPr>
            <p:ph type="body" idx="1"/>
          </p:nvPr>
        </p:nvSpPr>
        <p:spPr/>
        <p:txBody>
          <a:bodyPr/>
          <a:lstStyle/>
          <a:p>
            <a:r>
              <a:rPr lang="en-US" altLang="zh-CN"/>
              <a:t>Package: </a:t>
            </a:r>
            <a:r>
              <a:rPr lang="zh-CN" altLang="en-US"/>
              <a:t>共享一个</a:t>
            </a:r>
            <a:r>
              <a:rPr lang="en-US" altLang="zh-CN"/>
              <a:t>bus</a:t>
            </a:r>
            <a:r>
              <a:rPr lang="zh-CN" altLang="en-US"/>
              <a:t>通道的一组</a:t>
            </a:r>
            <a:r>
              <a:rPr lang="en-US" altLang="zh-CN"/>
              <a:t>flash dies</a:t>
            </a:r>
            <a:r>
              <a:rPr lang="zh-CN" altLang="en-US"/>
              <a:t>。 </a:t>
            </a:r>
            <a:endParaRPr lang="zh-CN" altLang="en-US"/>
          </a:p>
          <a:p>
            <a:r>
              <a:rPr lang="en-US" altLang="zh-CN"/>
              <a:t>Die: </a:t>
            </a:r>
            <a:r>
              <a:rPr lang="zh-CN" altLang="en-US"/>
              <a:t>由一组</a:t>
            </a:r>
            <a:r>
              <a:rPr lang="en-US" altLang="zh-CN"/>
              <a:t>planes</a:t>
            </a:r>
            <a:r>
              <a:rPr lang="zh-CN" altLang="en-US"/>
              <a:t>组织起来的单个</a:t>
            </a:r>
            <a:r>
              <a:rPr lang="en-US" altLang="zh-CN"/>
              <a:t>flash</a:t>
            </a:r>
            <a:r>
              <a:rPr lang="zh-CN" altLang="en-US"/>
              <a:t>内存芯片。</a:t>
            </a:r>
            <a:endParaRPr lang="zh-CN" altLang="en-US"/>
          </a:p>
          <a:p>
            <a:r>
              <a:rPr lang="en-US" altLang="zh-CN"/>
              <a:t>Plane: </a:t>
            </a:r>
            <a:r>
              <a:rPr lang="zh-CN" altLang="en-US"/>
              <a:t>由 </a:t>
            </a:r>
            <a:r>
              <a:rPr lang="en-US" altLang="zh-CN"/>
              <a:t>blocks</a:t>
            </a:r>
            <a:r>
              <a:rPr lang="zh-CN" altLang="en-US"/>
              <a:t>组成，提供单个 </a:t>
            </a:r>
            <a:r>
              <a:rPr lang="en-US" altLang="zh-CN"/>
              <a:t>page-sized register</a:t>
            </a:r>
            <a:r>
              <a:rPr lang="zh-CN" altLang="en-US"/>
              <a:t>。 </a:t>
            </a:r>
            <a:endParaRPr lang="zh-CN" altLang="en-US"/>
          </a:p>
          <a:p>
            <a:r>
              <a:rPr lang="en-US" altLang="zh-CN"/>
              <a:t>Block: </a:t>
            </a:r>
            <a:r>
              <a:rPr lang="zh-CN" altLang="en-US"/>
              <a:t>由</a:t>
            </a:r>
            <a:r>
              <a:rPr lang="en-US" altLang="zh-CN"/>
              <a:t>pages</a:t>
            </a:r>
            <a:r>
              <a:rPr lang="zh-CN" altLang="en-US"/>
              <a:t>组成，最小擦除单位。</a:t>
            </a:r>
            <a:endParaRPr lang="zh-CN" altLang="en-US"/>
          </a:p>
          <a:p>
            <a:r>
              <a:rPr lang="en-US" altLang="zh-CN"/>
              <a:t>Page:</a:t>
            </a:r>
            <a:r>
              <a:rPr lang="zh-CN" altLang="en-US"/>
              <a:t>读写最小单元。</a:t>
            </a:r>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lang="en-US" altLang="zh-CN"/>
              <a:t>3.3 SSD</a:t>
            </a:r>
            <a:r>
              <a:rPr lang="zh-CN" altLang="en-US"/>
              <a:t>软件层次结构</a:t>
            </a:r>
            <a:endParaRPr lang="zh-CN" altLang="en-US"/>
          </a:p>
        </p:txBody>
      </p:sp>
      <p:pic>
        <p:nvPicPr>
          <p:cNvPr id="264196" name="Picture 4"/>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3032799" y="1733131"/>
            <a:ext cx="5777089" cy="4353879"/>
          </a:xfr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title"/>
          </p:nvPr>
        </p:nvSpPr>
        <p:spPr/>
        <p:txBody>
          <a:bodyPr/>
          <a:lstStyle/>
          <a:p>
            <a:r>
              <a:rPr lang="en-US" altLang="zh-CN"/>
              <a:t>4 SSD</a:t>
            </a:r>
            <a:r>
              <a:rPr lang="zh-CN" altLang="en-US"/>
              <a:t>关键技术</a:t>
            </a:r>
            <a:endParaRPr lang="zh-CN" altLang="en-US"/>
          </a:p>
        </p:txBody>
      </p:sp>
      <p:sp>
        <p:nvSpPr>
          <p:cNvPr id="278531" name="Rectangle 3"/>
          <p:cNvSpPr>
            <a:spLocks noGrp="1" noChangeArrowheads="1"/>
          </p:cNvSpPr>
          <p:nvPr>
            <p:ph type="body" idx="1"/>
          </p:nvPr>
        </p:nvSpPr>
        <p:spPr/>
        <p:txBody>
          <a:bodyPr/>
          <a:lstStyle/>
          <a:p>
            <a:r>
              <a:rPr lang="en-US" altLang="zh-CN"/>
              <a:t>Flash</a:t>
            </a:r>
            <a:r>
              <a:rPr lang="zh-CN" altLang="en-US"/>
              <a:t>管理是通过</a:t>
            </a:r>
            <a:r>
              <a:rPr lang="en-US" altLang="zh-CN"/>
              <a:t>FTL</a:t>
            </a:r>
            <a:r>
              <a:rPr lang="zh-CN" altLang="en-US"/>
              <a:t>进行</a:t>
            </a:r>
            <a:endParaRPr lang="zh-CN" altLang="en-US"/>
          </a:p>
          <a:p>
            <a:pPr lvl="1"/>
            <a:r>
              <a:rPr lang="zh-CN" altLang="en-US"/>
              <a:t>地址映射</a:t>
            </a:r>
            <a:endParaRPr lang="zh-CN" altLang="en-US"/>
          </a:p>
          <a:p>
            <a:pPr lvl="1"/>
            <a:r>
              <a:rPr lang="zh-CN" altLang="en-US"/>
              <a:t>垃圾回收</a:t>
            </a:r>
            <a:endParaRPr lang="zh-CN" altLang="en-US"/>
          </a:p>
          <a:p>
            <a:pPr lvl="1"/>
            <a:r>
              <a:rPr lang="zh-CN" altLang="en-US"/>
              <a:t>损耗均衡</a:t>
            </a:r>
            <a:endParaRPr lang="zh-CN" altLang="en-US"/>
          </a:p>
          <a:p>
            <a:r>
              <a:rPr lang="zh-CN" altLang="en-US"/>
              <a:t>数据可靠性</a:t>
            </a:r>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a:xfrm>
            <a:off x="205933" y="180188"/>
            <a:ext cx="8121022" cy="637341"/>
          </a:xfrm>
        </p:spPr>
        <p:txBody>
          <a:bodyPr/>
          <a:lstStyle/>
          <a:p>
            <a:r>
              <a:rPr lang="en-US" altLang="zh-CN" dirty="0"/>
              <a:t>4.1 </a:t>
            </a:r>
            <a:r>
              <a:rPr lang="en-US" altLang="ko-KR" sz="3220" dirty="0"/>
              <a:t>Flash Translation Layer</a:t>
            </a:r>
            <a:r>
              <a:rPr lang="en-US" altLang="zh-CN" sz="3220" dirty="0"/>
              <a:t>(FTL)</a:t>
            </a:r>
            <a:endParaRPr lang="ko-KR" altLang="en-US" sz="3220" dirty="0"/>
          </a:p>
        </p:txBody>
      </p:sp>
      <p:sp>
        <p:nvSpPr>
          <p:cNvPr id="274436" name="Rectangle 4"/>
          <p:cNvSpPr>
            <a:spLocks noChangeArrowheads="1"/>
          </p:cNvSpPr>
          <p:nvPr/>
        </p:nvSpPr>
        <p:spPr bwMode="auto">
          <a:xfrm>
            <a:off x="5494075" y="3588495"/>
            <a:ext cx="2310836" cy="36933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n-US"/>
          </a:p>
        </p:txBody>
      </p:sp>
      <p:sp>
        <p:nvSpPr>
          <p:cNvPr id="274437" name="Rectangle 5"/>
          <p:cNvSpPr>
            <a:spLocks noChangeArrowheads="1"/>
          </p:cNvSpPr>
          <p:nvPr/>
        </p:nvSpPr>
        <p:spPr bwMode="auto">
          <a:xfrm>
            <a:off x="1955608" y="3588495"/>
            <a:ext cx="2310836" cy="36933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n-US"/>
          </a:p>
        </p:txBody>
      </p:sp>
      <p:sp>
        <p:nvSpPr>
          <p:cNvPr id="274438" name="Rectangle 6"/>
          <p:cNvSpPr>
            <a:spLocks noChangeArrowheads="1"/>
          </p:cNvSpPr>
          <p:nvPr/>
        </p:nvSpPr>
        <p:spPr bwMode="auto">
          <a:xfrm>
            <a:off x="2244467" y="4671699"/>
            <a:ext cx="1733127" cy="369332"/>
          </a:xfrm>
          <a:prstGeom prst="rect">
            <a:avLst/>
          </a:prstGeom>
          <a:solidFill>
            <a:srgbClr val="C0C0C0"/>
          </a:solidFill>
          <a:ln w="9525">
            <a:solidFill>
              <a:schemeClr val="tx1"/>
            </a:solidFill>
            <a:miter lim="800000"/>
          </a:ln>
          <a:effectLst>
            <a:outerShdw dist="53882" dir="2700000" algn="ctr" rotWithShape="0">
              <a:schemeClr val="bg2"/>
            </a:outerShdw>
          </a:effectLst>
        </p:spPr>
        <p:txBody>
          <a:bodyPr anchor="ctr">
            <a:spAutoFit/>
          </a:bodyPr>
          <a:lstStyle/>
          <a:p>
            <a:endParaRPr lang="en-US"/>
          </a:p>
        </p:txBody>
      </p:sp>
      <p:pic>
        <p:nvPicPr>
          <p:cNvPr id="274439" name="Picture 7" descr="Samsung-NAND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88890" y="4725483"/>
            <a:ext cx="1444272" cy="911697"/>
          </a:xfrm>
          <a:prstGeom prst="rect">
            <a:avLst/>
          </a:prstGeom>
          <a:noFill/>
          <a:extLst>
            <a:ext uri="{909E8E84-426E-40DD-AFC4-6F175D3DCCD1}">
              <a14:hiddenFill xmlns:a14="http://schemas.microsoft.com/office/drawing/2010/main">
                <a:solidFill>
                  <a:srgbClr val="FFFFFF"/>
                </a:solidFill>
              </a14:hiddenFill>
            </a:ext>
          </a:extLst>
        </p:spPr>
      </p:pic>
      <p:sp>
        <p:nvSpPr>
          <p:cNvPr id="274440" name="Text Box 8"/>
          <p:cNvSpPr txBox="1">
            <a:spLocks noChangeArrowheads="1"/>
          </p:cNvSpPr>
          <p:nvPr/>
        </p:nvSpPr>
        <p:spPr bwMode="auto">
          <a:xfrm>
            <a:off x="2822176" y="4314764"/>
            <a:ext cx="577709" cy="500778"/>
          </a:xfrm>
          <a:prstGeom prst="rect">
            <a:avLst/>
          </a:prstGeom>
          <a:noFill/>
          <a:ln>
            <a:noFill/>
          </a:ln>
          <a:effectLst/>
          <a:extLst>
            <a:ext uri="{909E8E84-426E-40DD-AFC4-6F175D3DCCD1}">
              <a14:hiddenFill xmlns:a14="http://schemas.microsoft.com/office/drawing/2010/main">
                <a:gradFill rotWithShape="0">
                  <a:gsLst>
                    <a:gs pos="0">
                      <a:srgbClr val="FFFF99"/>
                    </a:gs>
                    <a:gs pos="100000">
                      <a:srgbClr val="FFFF99">
                        <a:gamma/>
                        <a:shade val="94118"/>
                        <a:invGamma/>
                      </a:srgbClr>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algn="ctr" latinLnBrk="1">
              <a:spcBef>
                <a:spcPct val="50000"/>
              </a:spcBef>
              <a:buClr>
                <a:schemeClr val="tx1"/>
              </a:buClr>
              <a:buSzPct val="70000"/>
              <a:buFont typeface="Wingdings" panose="05000000000000000000" pitchFamily="2" charset="2"/>
              <a:buNone/>
            </a:pPr>
            <a:r>
              <a:rPr kumimoji="1" lang="en-US" altLang="ko-KR" sz="2655">
                <a:ea typeface="Gulim" pitchFamily="34" charset="-127"/>
              </a:rPr>
              <a:t>+</a:t>
            </a:r>
            <a:endParaRPr kumimoji="1" lang="en-US" altLang="ko-KR" sz="2655">
              <a:ea typeface="Gulim" pitchFamily="34" charset="-127"/>
            </a:endParaRPr>
          </a:p>
        </p:txBody>
      </p:sp>
      <p:sp>
        <p:nvSpPr>
          <p:cNvPr id="274441" name="Text Box 9"/>
          <p:cNvSpPr txBox="1">
            <a:spLocks noChangeArrowheads="1"/>
          </p:cNvSpPr>
          <p:nvPr/>
        </p:nvSpPr>
        <p:spPr bwMode="auto">
          <a:xfrm>
            <a:off x="2388890" y="4098122"/>
            <a:ext cx="1444272" cy="288854"/>
          </a:xfrm>
          <a:prstGeom prst="rect">
            <a:avLst/>
          </a:prstGeom>
          <a:solidFill>
            <a:srgbClr val="003366"/>
          </a:solidFill>
          <a:ln w="12700">
            <a:solidFill>
              <a:schemeClr val="tx1"/>
            </a:solidFill>
            <a:miter lim="800000"/>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ko-KR" sz="1325" b="1">
                <a:solidFill>
                  <a:schemeClr val="bg1"/>
                </a:solidFill>
                <a:ea typeface="Dotum" pitchFamily="34" charset="-127"/>
              </a:rPr>
              <a:t>Device Driver</a:t>
            </a:r>
            <a:endParaRPr kumimoji="1" lang="en-US" altLang="ko-KR" sz="1325" b="1">
              <a:solidFill>
                <a:schemeClr val="bg1"/>
              </a:solidFill>
              <a:ea typeface="Dotum" pitchFamily="34" charset="-127"/>
            </a:endParaRPr>
          </a:p>
        </p:txBody>
      </p:sp>
      <p:sp>
        <p:nvSpPr>
          <p:cNvPr id="274442" name="Line 10"/>
          <p:cNvSpPr>
            <a:spLocks noChangeShapeType="1"/>
          </p:cNvSpPr>
          <p:nvPr/>
        </p:nvSpPr>
        <p:spPr bwMode="auto">
          <a:xfrm flipV="1">
            <a:off x="2533317" y="3809268"/>
            <a:ext cx="0" cy="28885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n-US"/>
          </a:p>
        </p:txBody>
      </p:sp>
      <p:sp>
        <p:nvSpPr>
          <p:cNvPr id="274443" name="Oval 11"/>
          <p:cNvSpPr>
            <a:spLocks noChangeArrowheads="1"/>
          </p:cNvSpPr>
          <p:nvPr/>
        </p:nvSpPr>
        <p:spPr bwMode="auto">
          <a:xfrm>
            <a:off x="2461108" y="3477382"/>
            <a:ext cx="144427" cy="519351"/>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n-US"/>
          </a:p>
        </p:txBody>
      </p:sp>
      <p:sp>
        <p:nvSpPr>
          <p:cNvPr id="274444" name="Line 12"/>
          <p:cNvSpPr>
            <a:spLocks noChangeShapeType="1"/>
          </p:cNvSpPr>
          <p:nvPr/>
        </p:nvSpPr>
        <p:spPr bwMode="auto">
          <a:xfrm flipV="1">
            <a:off x="3111026" y="3809268"/>
            <a:ext cx="0" cy="28885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n-US"/>
          </a:p>
        </p:txBody>
      </p:sp>
      <p:sp>
        <p:nvSpPr>
          <p:cNvPr id="274445" name="Oval 13"/>
          <p:cNvSpPr>
            <a:spLocks noChangeArrowheads="1"/>
          </p:cNvSpPr>
          <p:nvPr/>
        </p:nvSpPr>
        <p:spPr bwMode="auto">
          <a:xfrm>
            <a:off x="3038817" y="3477382"/>
            <a:ext cx="144427" cy="519351"/>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n-US"/>
          </a:p>
        </p:txBody>
      </p:sp>
      <p:sp>
        <p:nvSpPr>
          <p:cNvPr id="274446" name="Line 14"/>
          <p:cNvSpPr>
            <a:spLocks noChangeShapeType="1"/>
          </p:cNvSpPr>
          <p:nvPr/>
        </p:nvSpPr>
        <p:spPr bwMode="auto">
          <a:xfrm flipV="1">
            <a:off x="3688735" y="3809268"/>
            <a:ext cx="0" cy="28885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n-US"/>
          </a:p>
        </p:txBody>
      </p:sp>
      <p:sp>
        <p:nvSpPr>
          <p:cNvPr id="274447" name="Oval 15"/>
          <p:cNvSpPr>
            <a:spLocks noChangeArrowheads="1"/>
          </p:cNvSpPr>
          <p:nvPr/>
        </p:nvSpPr>
        <p:spPr bwMode="auto">
          <a:xfrm>
            <a:off x="3616525" y="3477382"/>
            <a:ext cx="144427" cy="519351"/>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n-US"/>
          </a:p>
        </p:txBody>
      </p:sp>
      <p:sp>
        <p:nvSpPr>
          <p:cNvPr id="274448" name="Text Box 16"/>
          <p:cNvSpPr txBox="1">
            <a:spLocks noChangeArrowheads="1"/>
          </p:cNvSpPr>
          <p:nvPr/>
        </p:nvSpPr>
        <p:spPr bwMode="auto">
          <a:xfrm>
            <a:off x="2316676" y="3448203"/>
            <a:ext cx="433282" cy="2166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srgbClr val="990000"/>
              </a:buClr>
              <a:buFont typeface="Wingdings 3" panose="05040102010807070707" pitchFamily="18" charset="2"/>
              <a:buNone/>
            </a:pPr>
            <a:r>
              <a:rPr kumimoji="1" lang="en-US" altLang="ko-KR" sz="1135">
                <a:latin typeface="Trebuchet MS" panose="020B0603020202020204" pitchFamily="34" charset="0"/>
                <a:ea typeface="Gulim" pitchFamily="34" charset="-127"/>
              </a:rPr>
              <a:t>Read</a:t>
            </a:r>
            <a:endParaRPr kumimoji="1" lang="en-US" altLang="ko-KR" sz="1135">
              <a:latin typeface="Trebuchet MS" panose="020B0603020202020204" pitchFamily="34" charset="0"/>
              <a:ea typeface="Gulim" pitchFamily="34" charset="-127"/>
            </a:endParaRPr>
          </a:p>
        </p:txBody>
      </p:sp>
      <p:sp>
        <p:nvSpPr>
          <p:cNvPr id="274449" name="Text Box 17"/>
          <p:cNvSpPr txBox="1">
            <a:spLocks noChangeArrowheads="1"/>
          </p:cNvSpPr>
          <p:nvPr/>
        </p:nvSpPr>
        <p:spPr bwMode="auto">
          <a:xfrm>
            <a:off x="2894385" y="3448203"/>
            <a:ext cx="433282" cy="2166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srgbClr val="990000"/>
              </a:buClr>
              <a:buFont typeface="Wingdings 3" panose="05040102010807070707" pitchFamily="18" charset="2"/>
              <a:buNone/>
            </a:pPr>
            <a:r>
              <a:rPr kumimoji="1" lang="en-US" altLang="ko-KR" sz="1135">
                <a:latin typeface="Trebuchet MS" panose="020B0603020202020204" pitchFamily="34" charset="0"/>
                <a:ea typeface="Gulim" pitchFamily="34" charset="-127"/>
              </a:rPr>
              <a:t>Write</a:t>
            </a:r>
            <a:endParaRPr kumimoji="1" lang="en-US" altLang="ko-KR" sz="1135">
              <a:latin typeface="Trebuchet MS" panose="020B0603020202020204" pitchFamily="34" charset="0"/>
              <a:ea typeface="Gulim" pitchFamily="34" charset="-127"/>
            </a:endParaRPr>
          </a:p>
        </p:txBody>
      </p:sp>
      <p:sp>
        <p:nvSpPr>
          <p:cNvPr id="274450" name="Text Box 18"/>
          <p:cNvSpPr txBox="1">
            <a:spLocks noChangeArrowheads="1"/>
          </p:cNvSpPr>
          <p:nvPr/>
        </p:nvSpPr>
        <p:spPr bwMode="auto">
          <a:xfrm>
            <a:off x="3472094" y="3448203"/>
            <a:ext cx="433282" cy="2166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srgbClr val="990000"/>
              </a:buClr>
              <a:buFont typeface="Wingdings 3" panose="05040102010807070707" pitchFamily="18" charset="2"/>
              <a:buNone/>
            </a:pPr>
            <a:r>
              <a:rPr kumimoji="1" lang="en-US" altLang="ko-KR" sz="1135">
                <a:latin typeface="Trebuchet MS" panose="020B0603020202020204" pitchFamily="34" charset="0"/>
                <a:ea typeface="Gulim" pitchFamily="34" charset="-127"/>
              </a:rPr>
              <a:t>Erase</a:t>
            </a:r>
            <a:endParaRPr kumimoji="1" lang="en-US" altLang="ko-KR" sz="1135">
              <a:latin typeface="Trebuchet MS" panose="020B0603020202020204" pitchFamily="34" charset="0"/>
              <a:ea typeface="Gulim" pitchFamily="34" charset="-127"/>
            </a:endParaRPr>
          </a:p>
        </p:txBody>
      </p:sp>
      <p:sp>
        <p:nvSpPr>
          <p:cNvPr id="274451" name="Text Box 19"/>
          <p:cNvSpPr txBox="1">
            <a:spLocks noChangeArrowheads="1"/>
          </p:cNvSpPr>
          <p:nvPr/>
        </p:nvSpPr>
        <p:spPr bwMode="auto">
          <a:xfrm>
            <a:off x="2388890" y="1787287"/>
            <a:ext cx="1444272" cy="288854"/>
          </a:xfrm>
          <a:prstGeom prst="rect">
            <a:avLst/>
          </a:prstGeom>
          <a:solidFill>
            <a:srgbClr val="990000"/>
          </a:solidFill>
          <a:ln w="12700">
            <a:solidFill>
              <a:schemeClr val="tx1"/>
            </a:solidFill>
            <a:miter lim="800000"/>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ko-KR" sz="1325" b="1">
                <a:solidFill>
                  <a:schemeClr val="bg1"/>
                </a:solidFill>
                <a:ea typeface="Dotum" pitchFamily="34" charset="-127"/>
              </a:rPr>
              <a:t>File System</a:t>
            </a:r>
            <a:endParaRPr kumimoji="1" lang="en-US" altLang="ko-KR" sz="1325" b="1">
              <a:solidFill>
                <a:schemeClr val="bg1"/>
              </a:solidFill>
              <a:ea typeface="Dotum" pitchFamily="34" charset="-127"/>
            </a:endParaRPr>
          </a:p>
        </p:txBody>
      </p:sp>
      <p:sp>
        <p:nvSpPr>
          <p:cNvPr id="274452" name="Line 20"/>
          <p:cNvSpPr>
            <a:spLocks noChangeShapeType="1"/>
          </p:cNvSpPr>
          <p:nvPr/>
        </p:nvSpPr>
        <p:spPr bwMode="auto">
          <a:xfrm flipV="1">
            <a:off x="2533317" y="2076144"/>
            <a:ext cx="0" cy="14442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n-US"/>
          </a:p>
        </p:txBody>
      </p:sp>
      <p:sp>
        <p:nvSpPr>
          <p:cNvPr id="274453" name="Line 21"/>
          <p:cNvSpPr>
            <a:spLocks noChangeShapeType="1"/>
          </p:cNvSpPr>
          <p:nvPr/>
        </p:nvSpPr>
        <p:spPr bwMode="auto">
          <a:xfrm flipV="1">
            <a:off x="3688735" y="2076144"/>
            <a:ext cx="0" cy="14442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n-US"/>
          </a:p>
        </p:txBody>
      </p:sp>
      <p:sp>
        <p:nvSpPr>
          <p:cNvPr id="274454" name="Oval 22"/>
          <p:cNvSpPr>
            <a:spLocks noChangeArrowheads="1"/>
          </p:cNvSpPr>
          <p:nvPr/>
        </p:nvSpPr>
        <p:spPr bwMode="auto">
          <a:xfrm>
            <a:off x="3616525" y="2033110"/>
            <a:ext cx="144427" cy="519351"/>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n-US"/>
          </a:p>
        </p:txBody>
      </p:sp>
      <p:sp>
        <p:nvSpPr>
          <p:cNvPr id="274455" name="Oval 23"/>
          <p:cNvSpPr>
            <a:spLocks noChangeArrowheads="1"/>
          </p:cNvSpPr>
          <p:nvPr/>
        </p:nvSpPr>
        <p:spPr bwMode="auto">
          <a:xfrm>
            <a:off x="2461108" y="2033110"/>
            <a:ext cx="144427" cy="519351"/>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n-US"/>
          </a:p>
        </p:txBody>
      </p:sp>
      <p:sp>
        <p:nvSpPr>
          <p:cNvPr id="274456" name="Text Box 24"/>
          <p:cNvSpPr txBox="1">
            <a:spLocks noChangeArrowheads="1"/>
          </p:cNvSpPr>
          <p:nvPr/>
        </p:nvSpPr>
        <p:spPr bwMode="auto">
          <a:xfrm>
            <a:off x="2100040" y="2364998"/>
            <a:ext cx="866563" cy="2166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srgbClr val="990000"/>
              </a:buClr>
              <a:buFont typeface="Wingdings 3" panose="05040102010807070707" pitchFamily="18" charset="2"/>
              <a:buNone/>
            </a:pPr>
            <a:r>
              <a:rPr kumimoji="1" lang="en-US" altLang="ko-KR" sz="1135">
                <a:latin typeface="Trebuchet MS" panose="020B0603020202020204" pitchFamily="34" charset="0"/>
                <a:ea typeface="Gulim" pitchFamily="34" charset="-127"/>
              </a:rPr>
              <a:t>Read Sectors</a:t>
            </a:r>
            <a:endParaRPr kumimoji="1" lang="en-US" altLang="ko-KR" sz="1135">
              <a:latin typeface="Trebuchet MS" panose="020B0603020202020204" pitchFamily="34" charset="0"/>
              <a:ea typeface="Gulim" pitchFamily="34" charset="-127"/>
            </a:endParaRPr>
          </a:p>
        </p:txBody>
      </p:sp>
      <p:sp>
        <p:nvSpPr>
          <p:cNvPr id="274457" name="Text Box 25"/>
          <p:cNvSpPr txBox="1">
            <a:spLocks noChangeArrowheads="1"/>
          </p:cNvSpPr>
          <p:nvPr/>
        </p:nvSpPr>
        <p:spPr bwMode="auto">
          <a:xfrm>
            <a:off x="3255457" y="2364998"/>
            <a:ext cx="866563" cy="2166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srgbClr val="990000"/>
              </a:buClr>
              <a:buFont typeface="Wingdings 3" panose="05040102010807070707" pitchFamily="18" charset="2"/>
              <a:buNone/>
            </a:pPr>
            <a:r>
              <a:rPr kumimoji="1" lang="en-US" altLang="ko-KR" sz="1135">
                <a:latin typeface="Trebuchet MS" panose="020B0603020202020204" pitchFamily="34" charset="0"/>
                <a:ea typeface="Gulim" pitchFamily="34" charset="-127"/>
              </a:rPr>
              <a:t>Write Sectors</a:t>
            </a:r>
            <a:endParaRPr kumimoji="1" lang="en-US" altLang="ko-KR" sz="1135">
              <a:latin typeface="Trebuchet MS" panose="020B0603020202020204" pitchFamily="34" charset="0"/>
              <a:ea typeface="Gulim" pitchFamily="34" charset="-127"/>
            </a:endParaRPr>
          </a:p>
        </p:txBody>
      </p:sp>
      <p:grpSp>
        <p:nvGrpSpPr>
          <p:cNvPr id="274458" name="Group 26"/>
          <p:cNvGrpSpPr/>
          <p:nvPr/>
        </p:nvGrpSpPr>
        <p:grpSpPr bwMode="auto">
          <a:xfrm>
            <a:off x="2461108" y="5253539"/>
            <a:ext cx="1310377" cy="219649"/>
            <a:chOff x="1200" y="3172"/>
            <a:chExt cx="871" cy="146"/>
          </a:xfrm>
        </p:grpSpPr>
        <p:sp>
          <p:nvSpPr>
            <p:cNvPr id="274459" name="Text Box 27"/>
            <p:cNvSpPr txBox="1">
              <a:spLocks noChangeArrowheads="1"/>
            </p:cNvSpPr>
            <p:nvPr/>
          </p:nvSpPr>
          <p:spPr bwMode="auto">
            <a:xfrm>
              <a:off x="1208" y="3182"/>
              <a:ext cx="863" cy="13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81320" dir="3080412" algn="ctr" rotWithShape="0">
                      <a:schemeClr val="tx1"/>
                    </a:outerShdw>
                  </a:effectLst>
                </a14:hiddenEffects>
              </a:ext>
            </a:extLst>
          </p:spPr>
          <p:txBody>
            <a:bodyPr lIns="0" tIns="0" rIns="0" bIns="0" anchor="ctr">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ko-KR" sz="1325" b="1">
                  <a:latin typeface="Trebuchet MS" panose="020B0603020202020204" pitchFamily="34" charset="0"/>
                  <a:ea typeface="Gulim" pitchFamily="34" charset="-127"/>
                </a:rPr>
                <a:t>Flash Memory</a:t>
              </a:r>
              <a:endParaRPr kumimoji="1" lang="en-US" altLang="ko-KR" sz="1325" b="1">
                <a:latin typeface="Trebuchet MS" panose="020B0603020202020204" pitchFamily="34" charset="0"/>
                <a:ea typeface="Gulim" pitchFamily="34" charset="-127"/>
              </a:endParaRPr>
            </a:p>
          </p:txBody>
        </p:sp>
        <p:sp>
          <p:nvSpPr>
            <p:cNvPr id="274460" name="Text Box 28"/>
            <p:cNvSpPr txBox="1">
              <a:spLocks noChangeArrowheads="1"/>
            </p:cNvSpPr>
            <p:nvPr/>
          </p:nvSpPr>
          <p:spPr bwMode="auto">
            <a:xfrm>
              <a:off x="1200" y="3172"/>
              <a:ext cx="863" cy="13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81320" dir="3080412" algn="ctr" rotWithShape="0">
                      <a:schemeClr val="tx1"/>
                    </a:outerShdw>
                  </a:effectLst>
                </a14:hiddenEffects>
              </a:ext>
            </a:extLst>
          </p:spPr>
          <p:txBody>
            <a:bodyPr lIns="0" tIns="0" rIns="0" bIns="0" anchor="ctr">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ko-KR" sz="1325" b="1">
                  <a:solidFill>
                    <a:schemeClr val="bg1"/>
                  </a:solidFill>
                  <a:latin typeface="Trebuchet MS" panose="020B0603020202020204" pitchFamily="34" charset="0"/>
                  <a:ea typeface="Gulim" pitchFamily="34" charset="-127"/>
                </a:rPr>
                <a:t>Flash Memory</a:t>
              </a:r>
              <a:endParaRPr kumimoji="1" lang="en-US" altLang="ko-KR" sz="1325" b="1">
                <a:solidFill>
                  <a:schemeClr val="bg1"/>
                </a:solidFill>
                <a:latin typeface="Trebuchet MS" panose="020B0603020202020204" pitchFamily="34" charset="0"/>
                <a:ea typeface="Gulim" pitchFamily="34" charset="-127"/>
              </a:endParaRPr>
            </a:p>
          </p:txBody>
        </p:sp>
      </p:grpSp>
      <p:sp>
        <p:nvSpPr>
          <p:cNvPr id="274461" name="AutoShape 29"/>
          <p:cNvSpPr>
            <a:spLocks noChangeArrowheads="1"/>
          </p:cNvSpPr>
          <p:nvPr/>
        </p:nvSpPr>
        <p:spPr bwMode="auto">
          <a:xfrm>
            <a:off x="2271298" y="2629324"/>
            <a:ext cx="1757690" cy="832881"/>
          </a:xfrm>
          <a:prstGeom prst="irregularSeal1">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pPr algn="ctr" latinLnBrk="1">
              <a:buClr>
                <a:schemeClr val="tx1"/>
              </a:buClr>
              <a:buSzPct val="70000"/>
              <a:buFont typeface="Wingdings" panose="05000000000000000000" pitchFamily="2" charset="2"/>
              <a:buNone/>
            </a:pPr>
            <a:r>
              <a:rPr kumimoji="1" lang="en-US" altLang="ko-KR" sz="1325" b="1">
                <a:latin typeface="Trebuchet MS" panose="020B0603020202020204" pitchFamily="34" charset="0"/>
                <a:ea typeface="Gulim" pitchFamily="34" charset="-127"/>
              </a:rPr>
              <a:t>Mismatch!</a:t>
            </a:r>
            <a:endParaRPr kumimoji="1" lang="en-US" altLang="ko-KR" sz="1325" b="1">
              <a:latin typeface="Trebuchet MS" panose="020B0603020202020204" pitchFamily="34" charset="0"/>
              <a:ea typeface="Gulim" pitchFamily="34" charset="-127"/>
            </a:endParaRPr>
          </a:p>
        </p:txBody>
      </p:sp>
      <p:sp>
        <p:nvSpPr>
          <p:cNvPr id="274462" name="Rectangle 30"/>
          <p:cNvSpPr>
            <a:spLocks noChangeArrowheads="1"/>
          </p:cNvSpPr>
          <p:nvPr/>
        </p:nvSpPr>
        <p:spPr bwMode="auto">
          <a:xfrm>
            <a:off x="5782934" y="4346737"/>
            <a:ext cx="1733127" cy="369332"/>
          </a:xfrm>
          <a:prstGeom prst="rect">
            <a:avLst/>
          </a:prstGeom>
          <a:solidFill>
            <a:srgbClr val="C0C0C0"/>
          </a:solidFill>
          <a:ln w="9525">
            <a:solidFill>
              <a:schemeClr val="tx1"/>
            </a:solidFill>
            <a:miter lim="800000"/>
          </a:ln>
          <a:effectLst>
            <a:outerShdw dist="53882" dir="2700000" algn="ctr" rotWithShape="0">
              <a:schemeClr val="bg2"/>
            </a:outerShdw>
          </a:effectLst>
        </p:spPr>
        <p:txBody>
          <a:bodyPr anchor="ctr">
            <a:spAutoFit/>
          </a:bodyPr>
          <a:lstStyle/>
          <a:p>
            <a:endParaRPr lang="en-US"/>
          </a:p>
        </p:txBody>
      </p:sp>
      <p:pic>
        <p:nvPicPr>
          <p:cNvPr id="274463" name="Picture 31" descr="Samsung-NAND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7357" y="4725483"/>
            <a:ext cx="1444272" cy="911697"/>
          </a:xfrm>
          <a:prstGeom prst="rect">
            <a:avLst/>
          </a:prstGeom>
          <a:noFill/>
          <a:extLst>
            <a:ext uri="{909E8E84-426E-40DD-AFC4-6F175D3DCCD1}">
              <a14:hiddenFill xmlns:a14="http://schemas.microsoft.com/office/drawing/2010/main">
                <a:solidFill>
                  <a:srgbClr val="FFFFFF"/>
                </a:solidFill>
              </a14:hiddenFill>
            </a:ext>
          </a:extLst>
        </p:spPr>
      </p:pic>
      <p:sp>
        <p:nvSpPr>
          <p:cNvPr id="274464" name="Text Box 32"/>
          <p:cNvSpPr txBox="1">
            <a:spLocks noChangeArrowheads="1"/>
          </p:cNvSpPr>
          <p:nvPr/>
        </p:nvSpPr>
        <p:spPr bwMode="auto">
          <a:xfrm>
            <a:off x="6360643" y="4314764"/>
            <a:ext cx="577709" cy="500778"/>
          </a:xfrm>
          <a:prstGeom prst="rect">
            <a:avLst/>
          </a:prstGeom>
          <a:noFill/>
          <a:ln>
            <a:noFill/>
          </a:ln>
          <a:effectLst/>
          <a:extLst>
            <a:ext uri="{909E8E84-426E-40DD-AFC4-6F175D3DCCD1}">
              <a14:hiddenFill xmlns:a14="http://schemas.microsoft.com/office/drawing/2010/main">
                <a:gradFill rotWithShape="0">
                  <a:gsLst>
                    <a:gs pos="0">
                      <a:srgbClr val="FFFF99"/>
                    </a:gs>
                    <a:gs pos="100000">
                      <a:srgbClr val="FFFF99">
                        <a:gamma/>
                        <a:shade val="94118"/>
                        <a:invGamma/>
                      </a:srgbClr>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algn="ctr" latinLnBrk="1">
              <a:spcBef>
                <a:spcPct val="50000"/>
              </a:spcBef>
              <a:buClr>
                <a:schemeClr val="tx1"/>
              </a:buClr>
              <a:buSzPct val="70000"/>
              <a:buFont typeface="Wingdings" panose="05000000000000000000" pitchFamily="2" charset="2"/>
              <a:buNone/>
            </a:pPr>
            <a:r>
              <a:rPr kumimoji="1" lang="en-US" altLang="ko-KR" sz="2655">
                <a:ea typeface="Gulim" pitchFamily="34" charset="-127"/>
              </a:rPr>
              <a:t>+</a:t>
            </a:r>
            <a:endParaRPr kumimoji="1" lang="en-US" altLang="ko-KR" sz="2655">
              <a:ea typeface="Gulim" pitchFamily="34" charset="-127"/>
            </a:endParaRPr>
          </a:p>
        </p:txBody>
      </p:sp>
      <p:sp>
        <p:nvSpPr>
          <p:cNvPr id="274465" name="Text Box 33"/>
          <p:cNvSpPr txBox="1">
            <a:spLocks noChangeArrowheads="1"/>
          </p:cNvSpPr>
          <p:nvPr/>
        </p:nvSpPr>
        <p:spPr bwMode="auto">
          <a:xfrm>
            <a:off x="5927357" y="4098122"/>
            <a:ext cx="1444272" cy="288854"/>
          </a:xfrm>
          <a:prstGeom prst="rect">
            <a:avLst/>
          </a:prstGeom>
          <a:solidFill>
            <a:srgbClr val="003366"/>
          </a:solidFill>
          <a:ln w="12700">
            <a:solidFill>
              <a:schemeClr val="tx1"/>
            </a:solidFill>
            <a:miter lim="800000"/>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ko-KR" sz="1325" b="1">
                <a:solidFill>
                  <a:schemeClr val="bg1"/>
                </a:solidFill>
                <a:ea typeface="Dotum" pitchFamily="34" charset="-127"/>
              </a:rPr>
              <a:t>Device Driver</a:t>
            </a:r>
            <a:endParaRPr kumimoji="1" lang="en-US" altLang="ko-KR" sz="1325" b="1">
              <a:solidFill>
                <a:schemeClr val="bg1"/>
              </a:solidFill>
              <a:ea typeface="Dotum" pitchFamily="34" charset="-127"/>
            </a:endParaRPr>
          </a:p>
        </p:txBody>
      </p:sp>
      <p:sp>
        <p:nvSpPr>
          <p:cNvPr id="274466" name="Line 34"/>
          <p:cNvSpPr>
            <a:spLocks noChangeShapeType="1"/>
          </p:cNvSpPr>
          <p:nvPr/>
        </p:nvSpPr>
        <p:spPr bwMode="auto">
          <a:xfrm flipV="1">
            <a:off x="6071784" y="3159345"/>
            <a:ext cx="0" cy="28885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n-US"/>
          </a:p>
        </p:txBody>
      </p:sp>
      <p:sp>
        <p:nvSpPr>
          <p:cNvPr id="274467" name="Oval 35"/>
          <p:cNvSpPr>
            <a:spLocks noChangeArrowheads="1"/>
          </p:cNvSpPr>
          <p:nvPr/>
        </p:nvSpPr>
        <p:spPr bwMode="auto">
          <a:xfrm>
            <a:off x="5999575" y="2827460"/>
            <a:ext cx="144427" cy="519351"/>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n-US"/>
          </a:p>
        </p:txBody>
      </p:sp>
      <p:sp>
        <p:nvSpPr>
          <p:cNvPr id="274468" name="Line 36"/>
          <p:cNvSpPr>
            <a:spLocks noChangeShapeType="1"/>
          </p:cNvSpPr>
          <p:nvPr/>
        </p:nvSpPr>
        <p:spPr bwMode="auto">
          <a:xfrm flipV="1">
            <a:off x="7227202" y="3159345"/>
            <a:ext cx="0" cy="28885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n-US"/>
          </a:p>
        </p:txBody>
      </p:sp>
      <p:sp>
        <p:nvSpPr>
          <p:cNvPr id="274469" name="Oval 37"/>
          <p:cNvSpPr>
            <a:spLocks noChangeArrowheads="1"/>
          </p:cNvSpPr>
          <p:nvPr/>
        </p:nvSpPr>
        <p:spPr bwMode="auto">
          <a:xfrm>
            <a:off x="7154993" y="2827460"/>
            <a:ext cx="144427" cy="519351"/>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n-US"/>
          </a:p>
        </p:txBody>
      </p:sp>
      <p:grpSp>
        <p:nvGrpSpPr>
          <p:cNvPr id="274470" name="Group 38"/>
          <p:cNvGrpSpPr/>
          <p:nvPr/>
        </p:nvGrpSpPr>
        <p:grpSpPr bwMode="auto">
          <a:xfrm>
            <a:off x="5999575" y="5253539"/>
            <a:ext cx="1310377" cy="219649"/>
            <a:chOff x="1200" y="3172"/>
            <a:chExt cx="871" cy="146"/>
          </a:xfrm>
        </p:grpSpPr>
        <p:sp>
          <p:nvSpPr>
            <p:cNvPr id="274471" name="Text Box 39"/>
            <p:cNvSpPr txBox="1">
              <a:spLocks noChangeArrowheads="1"/>
            </p:cNvSpPr>
            <p:nvPr/>
          </p:nvSpPr>
          <p:spPr bwMode="auto">
            <a:xfrm>
              <a:off x="1208" y="3182"/>
              <a:ext cx="863" cy="13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81320" dir="3080412" algn="ctr" rotWithShape="0">
                      <a:schemeClr val="tx1"/>
                    </a:outerShdw>
                  </a:effectLst>
                </a14:hiddenEffects>
              </a:ext>
            </a:extLst>
          </p:spPr>
          <p:txBody>
            <a:bodyPr lIns="0" tIns="0" rIns="0" bIns="0" anchor="ctr">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ko-KR" sz="1325" b="1">
                  <a:latin typeface="Trebuchet MS" panose="020B0603020202020204" pitchFamily="34" charset="0"/>
                  <a:ea typeface="Gulim" pitchFamily="34" charset="-127"/>
                </a:rPr>
                <a:t>Flash Memory</a:t>
              </a:r>
              <a:endParaRPr kumimoji="1" lang="en-US" altLang="ko-KR" sz="1325" b="1">
                <a:latin typeface="Trebuchet MS" panose="020B0603020202020204" pitchFamily="34" charset="0"/>
                <a:ea typeface="Gulim" pitchFamily="34" charset="-127"/>
              </a:endParaRPr>
            </a:p>
          </p:txBody>
        </p:sp>
        <p:sp>
          <p:nvSpPr>
            <p:cNvPr id="274472" name="Text Box 40"/>
            <p:cNvSpPr txBox="1">
              <a:spLocks noChangeArrowheads="1"/>
            </p:cNvSpPr>
            <p:nvPr/>
          </p:nvSpPr>
          <p:spPr bwMode="auto">
            <a:xfrm>
              <a:off x="1200" y="3172"/>
              <a:ext cx="863" cy="13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81320" dir="3080412" algn="ctr" rotWithShape="0">
                      <a:schemeClr val="tx1"/>
                    </a:outerShdw>
                  </a:effectLst>
                </a14:hiddenEffects>
              </a:ext>
            </a:extLst>
          </p:spPr>
          <p:txBody>
            <a:bodyPr lIns="0" tIns="0" rIns="0" bIns="0" anchor="ctr">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ko-KR" sz="1325" b="1">
                  <a:solidFill>
                    <a:schemeClr val="bg1"/>
                  </a:solidFill>
                  <a:latin typeface="Trebuchet MS" panose="020B0603020202020204" pitchFamily="34" charset="0"/>
                  <a:ea typeface="Gulim" pitchFamily="34" charset="-127"/>
                </a:rPr>
                <a:t>Flash Memory</a:t>
              </a:r>
              <a:endParaRPr kumimoji="1" lang="en-US" altLang="ko-KR" sz="1325" b="1">
                <a:solidFill>
                  <a:schemeClr val="bg1"/>
                </a:solidFill>
                <a:latin typeface="Trebuchet MS" panose="020B0603020202020204" pitchFamily="34" charset="0"/>
                <a:ea typeface="Gulim" pitchFamily="34" charset="-127"/>
              </a:endParaRPr>
            </a:p>
          </p:txBody>
        </p:sp>
      </p:grpSp>
      <p:sp>
        <p:nvSpPr>
          <p:cNvPr id="274473" name="Text Box 41"/>
          <p:cNvSpPr txBox="1">
            <a:spLocks noChangeArrowheads="1"/>
          </p:cNvSpPr>
          <p:nvPr/>
        </p:nvSpPr>
        <p:spPr bwMode="auto">
          <a:xfrm>
            <a:off x="5927357" y="3448200"/>
            <a:ext cx="1444272" cy="288854"/>
          </a:xfrm>
          <a:prstGeom prst="rect">
            <a:avLst/>
          </a:prstGeom>
          <a:solidFill>
            <a:srgbClr val="FFCC00"/>
          </a:solidFill>
          <a:ln w="12700">
            <a:solidFill>
              <a:schemeClr val="tx1"/>
            </a:solidFill>
            <a:miter lim="800000"/>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ko-KR" sz="1325" b="1">
                <a:ea typeface="Dotum" pitchFamily="34" charset="-127"/>
              </a:rPr>
              <a:t>FTL</a:t>
            </a:r>
            <a:endParaRPr kumimoji="1" lang="en-US" altLang="ko-KR" sz="1325" b="1">
              <a:ea typeface="Dotum" pitchFamily="34" charset="-127"/>
            </a:endParaRPr>
          </a:p>
        </p:txBody>
      </p:sp>
      <p:sp>
        <p:nvSpPr>
          <p:cNvPr id="274474" name="Text Box 42"/>
          <p:cNvSpPr txBox="1">
            <a:spLocks noChangeArrowheads="1"/>
          </p:cNvSpPr>
          <p:nvPr/>
        </p:nvSpPr>
        <p:spPr bwMode="auto">
          <a:xfrm>
            <a:off x="6360643" y="3678381"/>
            <a:ext cx="577709" cy="500778"/>
          </a:xfrm>
          <a:prstGeom prst="rect">
            <a:avLst/>
          </a:prstGeom>
          <a:noFill/>
          <a:ln>
            <a:noFill/>
          </a:ln>
          <a:effectLst/>
          <a:extLst>
            <a:ext uri="{909E8E84-426E-40DD-AFC4-6F175D3DCCD1}">
              <a14:hiddenFill xmlns:a14="http://schemas.microsoft.com/office/drawing/2010/main">
                <a:gradFill rotWithShape="0">
                  <a:gsLst>
                    <a:gs pos="0">
                      <a:srgbClr val="FFFF99"/>
                    </a:gs>
                    <a:gs pos="100000">
                      <a:srgbClr val="FFFF99">
                        <a:gamma/>
                        <a:shade val="94118"/>
                        <a:invGamma/>
                      </a:srgbClr>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algn="ctr" latinLnBrk="1">
              <a:spcBef>
                <a:spcPct val="50000"/>
              </a:spcBef>
              <a:buClr>
                <a:schemeClr val="tx1"/>
              </a:buClr>
              <a:buSzPct val="70000"/>
              <a:buFont typeface="Wingdings" panose="05000000000000000000" pitchFamily="2" charset="2"/>
              <a:buNone/>
            </a:pPr>
            <a:r>
              <a:rPr kumimoji="1" lang="en-US" altLang="ko-KR" sz="2655">
                <a:ea typeface="Gulim" pitchFamily="34" charset="-127"/>
              </a:rPr>
              <a:t>+</a:t>
            </a:r>
            <a:endParaRPr kumimoji="1" lang="en-US" altLang="ko-KR" sz="2655">
              <a:ea typeface="Gulim" pitchFamily="34" charset="-127"/>
            </a:endParaRPr>
          </a:p>
        </p:txBody>
      </p:sp>
      <p:sp>
        <p:nvSpPr>
          <p:cNvPr id="274475" name="Text Box 43"/>
          <p:cNvSpPr txBox="1">
            <a:spLocks noChangeArrowheads="1"/>
          </p:cNvSpPr>
          <p:nvPr/>
        </p:nvSpPr>
        <p:spPr bwMode="auto">
          <a:xfrm>
            <a:off x="5638507" y="2798281"/>
            <a:ext cx="866563" cy="2166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srgbClr val="990000"/>
              </a:buClr>
              <a:buFont typeface="Wingdings 3" panose="05040102010807070707" pitchFamily="18" charset="2"/>
              <a:buNone/>
            </a:pPr>
            <a:r>
              <a:rPr kumimoji="1" lang="en-US" altLang="ko-KR" sz="1135">
                <a:latin typeface="Trebuchet MS" panose="020B0603020202020204" pitchFamily="34" charset="0"/>
                <a:ea typeface="Gulim" pitchFamily="34" charset="-127"/>
              </a:rPr>
              <a:t>Read Sectors</a:t>
            </a:r>
            <a:endParaRPr kumimoji="1" lang="en-US" altLang="ko-KR" sz="1135">
              <a:latin typeface="Trebuchet MS" panose="020B0603020202020204" pitchFamily="34" charset="0"/>
              <a:ea typeface="Gulim" pitchFamily="34" charset="-127"/>
            </a:endParaRPr>
          </a:p>
        </p:txBody>
      </p:sp>
      <p:sp>
        <p:nvSpPr>
          <p:cNvPr id="274476" name="Text Box 44"/>
          <p:cNvSpPr txBox="1">
            <a:spLocks noChangeArrowheads="1"/>
          </p:cNvSpPr>
          <p:nvPr/>
        </p:nvSpPr>
        <p:spPr bwMode="auto">
          <a:xfrm>
            <a:off x="6793925" y="2798281"/>
            <a:ext cx="866563" cy="2166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srgbClr val="990000"/>
              </a:buClr>
              <a:buFont typeface="Wingdings 3" panose="05040102010807070707" pitchFamily="18" charset="2"/>
              <a:buNone/>
            </a:pPr>
            <a:r>
              <a:rPr kumimoji="1" lang="en-US" altLang="ko-KR" sz="1135">
                <a:latin typeface="Trebuchet MS" panose="020B0603020202020204" pitchFamily="34" charset="0"/>
                <a:ea typeface="Gulim" pitchFamily="34" charset="-127"/>
              </a:rPr>
              <a:t>Write Sectors</a:t>
            </a:r>
            <a:endParaRPr kumimoji="1" lang="en-US" altLang="ko-KR" sz="1135">
              <a:latin typeface="Trebuchet MS" panose="020B0603020202020204" pitchFamily="34" charset="0"/>
              <a:ea typeface="Gulim" pitchFamily="34" charset="-127"/>
            </a:endParaRPr>
          </a:p>
        </p:txBody>
      </p:sp>
      <p:sp>
        <p:nvSpPr>
          <p:cNvPr id="274477" name="Text Box 45"/>
          <p:cNvSpPr txBox="1">
            <a:spLocks noChangeArrowheads="1"/>
          </p:cNvSpPr>
          <p:nvPr/>
        </p:nvSpPr>
        <p:spPr bwMode="auto">
          <a:xfrm>
            <a:off x="5927357" y="1787287"/>
            <a:ext cx="1444272" cy="288854"/>
          </a:xfrm>
          <a:prstGeom prst="rect">
            <a:avLst/>
          </a:prstGeom>
          <a:solidFill>
            <a:srgbClr val="990000"/>
          </a:solidFill>
          <a:ln w="12700">
            <a:solidFill>
              <a:schemeClr val="tx1"/>
            </a:solidFill>
            <a:miter lim="800000"/>
          </a:ln>
          <a:effectLst/>
          <a:extLs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ko-KR" sz="1325" b="1">
                <a:solidFill>
                  <a:schemeClr val="bg1"/>
                </a:solidFill>
                <a:ea typeface="Dotum" pitchFamily="34" charset="-127"/>
              </a:rPr>
              <a:t>File System</a:t>
            </a:r>
            <a:endParaRPr kumimoji="1" lang="en-US" altLang="ko-KR" sz="1325" b="1">
              <a:solidFill>
                <a:schemeClr val="bg1"/>
              </a:solidFill>
              <a:ea typeface="Dotum" pitchFamily="34" charset="-127"/>
            </a:endParaRPr>
          </a:p>
        </p:txBody>
      </p:sp>
      <p:sp>
        <p:nvSpPr>
          <p:cNvPr id="274478" name="Line 46"/>
          <p:cNvSpPr>
            <a:spLocks noChangeShapeType="1"/>
          </p:cNvSpPr>
          <p:nvPr/>
        </p:nvSpPr>
        <p:spPr bwMode="auto">
          <a:xfrm flipV="1">
            <a:off x="6071784" y="2076144"/>
            <a:ext cx="0" cy="14442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n-US"/>
          </a:p>
        </p:txBody>
      </p:sp>
      <p:sp>
        <p:nvSpPr>
          <p:cNvPr id="274479" name="Line 47"/>
          <p:cNvSpPr>
            <a:spLocks noChangeShapeType="1"/>
          </p:cNvSpPr>
          <p:nvPr/>
        </p:nvSpPr>
        <p:spPr bwMode="auto">
          <a:xfrm flipV="1">
            <a:off x="7227202" y="2076144"/>
            <a:ext cx="0" cy="14442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n-US"/>
          </a:p>
        </p:txBody>
      </p:sp>
      <p:sp>
        <p:nvSpPr>
          <p:cNvPr id="274480" name="Oval 48"/>
          <p:cNvSpPr>
            <a:spLocks noChangeArrowheads="1"/>
          </p:cNvSpPr>
          <p:nvPr/>
        </p:nvSpPr>
        <p:spPr bwMode="auto">
          <a:xfrm>
            <a:off x="7154993" y="2033110"/>
            <a:ext cx="144427" cy="519351"/>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n-US"/>
          </a:p>
        </p:txBody>
      </p:sp>
      <p:sp>
        <p:nvSpPr>
          <p:cNvPr id="274481" name="Oval 49"/>
          <p:cNvSpPr>
            <a:spLocks noChangeArrowheads="1"/>
          </p:cNvSpPr>
          <p:nvPr/>
        </p:nvSpPr>
        <p:spPr bwMode="auto">
          <a:xfrm>
            <a:off x="5999575" y="2033110"/>
            <a:ext cx="144427" cy="519351"/>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n-US"/>
          </a:p>
        </p:txBody>
      </p:sp>
      <p:sp>
        <p:nvSpPr>
          <p:cNvPr id="274482" name="Text Box 50"/>
          <p:cNvSpPr txBox="1">
            <a:spLocks noChangeArrowheads="1"/>
          </p:cNvSpPr>
          <p:nvPr/>
        </p:nvSpPr>
        <p:spPr bwMode="auto">
          <a:xfrm>
            <a:off x="5638507" y="2364998"/>
            <a:ext cx="866563" cy="2166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srgbClr val="990000"/>
              </a:buClr>
              <a:buFont typeface="Wingdings 3" panose="05040102010807070707" pitchFamily="18" charset="2"/>
              <a:buNone/>
            </a:pPr>
            <a:r>
              <a:rPr kumimoji="1" lang="en-US" altLang="ko-KR" sz="1135">
                <a:latin typeface="Trebuchet MS" panose="020B0603020202020204" pitchFamily="34" charset="0"/>
                <a:ea typeface="Gulim" pitchFamily="34" charset="-127"/>
              </a:rPr>
              <a:t>Read Sectors</a:t>
            </a:r>
            <a:endParaRPr kumimoji="1" lang="en-US" altLang="ko-KR" sz="1135">
              <a:latin typeface="Trebuchet MS" panose="020B0603020202020204" pitchFamily="34" charset="0"/>
              <a:ea typeface="Gulim" pitchFamily="34" charset="-127"/>
            </a:endParaRPr>
          </a:p>
        </p:txBody>
      </p:sp>
      <p:sp>
        <p:nvSpPr>
          <p:cNvPr id="274483" name="Text Box 51"/>
          <p:cNvSpPr txBox="1">
            <a:spLocks noChangeArrowheads="1"/>
          </p:cNvSpPr>
          <p:nvPr/>
        </p:nvSpPr>
        <p:spPr bwMode="auto">
          <a:xfrm>
            <a:off x="6793925" y="2364998"/>
            <a:ext cx="866563" cy="2166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81320" dir="3080412" algn="ctr" rotWithShape="0">
                    <a:schemeClr val="tx1"/>
                  </a:outerShdw>
                </a:effectLst>
              </a14:hiddenEffects>
            </a:ext>
          </a:ex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srgbClr val="990000"/>
              </a:buClr>
              <a:buFont typeface="Wingdings 3" panose="05040102010807070707" pitchFamily="18" charset="2"/>
              <a:buNone/>
            </a:pPr>
            <a:r>
              <a:rPr kumimoji="1" lang="en-US" altLang="ko-KR" sz="1135">
                <a:latin typeface="Trebuchet MS" panose="020B0603020202020204" pitchFamily="34" charset="0"/>
                <a:ea typeface="Gulim" pitchFamily="34" charset="-127"/>
              </a:rPr>
              <a:t>Write Sectors</a:t>
            </a:r>
            <a:endParaRPr kumimoji="1" lang="en-US" altLang="ko-KR" sz="1135">
              <a:latin typeface="Trebuchet MS" panose="020B0603020202020204" pitchFamily="34" charset="0"/>
              <a:ea typeface="Gulim" pitchFamily="34" charset="-127"/>
            </a:endParaRPr>
          </a:p>
        </p:txBody>
      </p:sp>
      <p:sp>
        <p:nvSpPr>
          <p:cNvPr id="274484" name="AutoShape 52"/>
          <p:cNvSpPr>
            <a:spLocks noChangeArrowheads="1"/>
          </p:cNvSpPr>
          <p:nvPr/>
        </p:nvSpPr>
        <p:spPr bwMode="auto">
          <a:xfrm>
            <a:off x="4410874" y="3211896"/>
            <a:ext cx="938777" cy="833676"/>
          </a:xfrm>
          <a:prstGeom prst="rightArrow">
            <a:avLst>
              <a:gd name="adj1" fmla="val 44046"/>
              <a:gd name="adj2" fmla="val 68534"/>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r>
              <a:rPr lang="en-US" altLang="ko-KR"/>
              <a:t>FTL</a:t>
            </a:r>
            <a:endParaRPr lang="en-US" altLang="ko-KR"/>
          </a:p>
        </p:txBody>
      </p:sp>
      <p:sp>
        <p:nvSpPr>
          <p:cNvPr id="280579" name="Rectangle 3"/>
          <p:cNvSpPr>
            <a:spLocks noGrp="1" noChangeArrowheads="1"/>
          </p:cNvSpPr>
          <p:nvPr>
            <p:ph type="body" idx="1"/>
          </p:nvPr>
        </p:nvSpPr>
        <p:spPr/>
        <p:txBody>
          <a:bodyPr/>
          <a:lstStyle/>
          <a:p>
            <a:pPr>
              <a:lnSpc>
                <a:spcPct val="90000"/>
              </a:lnSpc>
            </a:pPr>
            <a:r>
              <a:rPr lang="en-US" altLang="ko-KR" sz="2465" dirty="0"/>
              <a:t>Definition</a:t>
            </a:r>
            <a:endParaRPr lang="en-US" altLang="ko-KR" sz="2465" dirty="0"/>
          </a:p>
          <a:p>
            <a:pPr lvl="1">
              <a:lnSpc>
                <a:spcPct val="90000"/>
              </a:lnSpc>
            </a:pPr>
            <a:r>
              <a:rPr lang="en-US" altLang="ko-KR" sz="2275" dirty="0"/>
              <a:t>Software layer that makes flash memory appear to the system like a disk drive</a:t>
            </a:r>
            <a:endParaRPr lang="en-US" altLang="ko-KR" sz="2275" dirty="0"/>
          </a:p>
          <a:p>
            <a:pPr lvl="1">
              <a:lnSpc>
                <a:spcPct val="90000"/>
              </a:lnSpc>
              <a:buFont typeface="Wingdings" panose="05000000000000000000" pitchFamily="2" charset="2"/>
              <a:buNone/>
            </a:pPr>
            <a:endParaRPr lang="en-US" altLang="ko-KR" sz="2275" dirty="0"/>
          </a:p>
          <a:p>
            <a:pPr lvl="1">
              <a:lnSpc>
                <a:spcPct val="90000"/>
              </a:lnSpc>
              <a:buFont typeface="Wingdings" panose="05000000000000000000" pitchFamily="2" charset="2"/>
              <a:buNone/>
            </a:pPr>
            <a:endParaRPr lang="en-US" altLang="ko-KR" sz="2275" dirty="0"/>
          </a:p>
          <a:p>
            <a:pPr lvl="1">
              <a:lnSpc>
                <a:spcPct val="90000"/>
              </a:lnSpc>
              <a:buFont typeface="Wingdings" panose="05000000000000000000" pitchFamily="2" charset="2"/>
              <a:buNone/>
            </a:pPr>
            <a:endParaRPr lang="en-US" altLang="ko-KR" sz="2275" dirty="0"/>
          </a:p>
          <a:p>
            <a:pPr lvl="1">
              <a:lnSpc>
                <a:spcPct val="90000"/>
              </a:lnSpc>
              <a:buFont typeface="Wingdings" panose="05000000000000000000" pitchFamily="2" charset="2"/>
              <a:buNone/>
            </a:pPr>
            <a:endParaRPr lang="en-US" altLang="ko-KR" sz="2275" dirty="0"/>
          </a:p>
          <a:p>
            <a:pPr lvl="1">
              <a:lnSpc>
                <a:spcPct val="90000"/>
              </a:lnSpc>
              <a:buFont typeface="Wingdings" panose="05000000000000000000" pitchFamily="2" charset="2"/>
              <a:buNone/>
            </a:pPr>
            <a:endParaRPr lang="en-US" altLang="ko-KR" sz="2275" dirty="0"/>
          </a:p>
          <a:p>
            <a:pPr>
              <a:lnSpc>
                <a:spcPct val="90000"/>
              </a:lnSpc>
            </a:pPr>
            <a:r>
              <a:rPr lang="en-US" altLang="ko-KR" sz="2465" dirty="0"/>
              <a:t>Challenges in FTL</a:t>
            </a:r>
            <a:endParaRPr lang="en-US" altLang="ko-KR" sz="2465" dirty="0"/>
          </a:p>
          <a:p>
            <a:pPr lvl="1">
              <a:lnSpc>
                <a:spcPct val="90000"/>
              </a:lnSpc>
            </a:pPr>
            <a:r>
              <a:rPr lang="en-US" altLang="ko-KR" sz="2275" dirty="0"/>
              <a:t>Asymmetry in read and write speeds</a:t>
            </a:r>
            <a:endParaRPr lang="en-US" altLang="ko-KR" sz="2275" dirty="0"/>
          </a:p>
          <a:p>
            <a:pPr lvl="1">
              <a:lnSpc>
                <a:spcPct val="90000"/>
              </a:lnSpc>
            </a:pPr>
            <a:r>
              <a:rPr lang="en-US" altLang="ko-KR" sz="2275" dirty="0"/>
              <a:t>No overwrite is allowed without erasing</a:t>
            </a:r>
            <a:endParaRPr lang="en-US" altLang="ko-KR" sz="2275" dirty="0"/>
          </a:p>
          <a:p>
            <a:pPr>
              <a:lnSpc>
                <a:spcPct val="90000"/>
              </a:lnSpc>
            </a:pPr>
            <a:endParaRPr lang="ko-KR" altLang="en-US" dirty="0"/>
          </a:p>
        </p:txBody>
      </p:sp>
      <p:sp>
        <p:nvSpPr>
          <p:cNvPr id="280580" name="AutoShape 4"/>
          <p:cNvSpPr>
            <a:spLocks noChangeArrowheads="1"/>
          </p:cNvSpPr>
          <p:nvPr/>
        </p:nvSpPr>
        <p:spPr bwMode="auto">
          <a:xfrm>
            <a:off x="4480768" y="1834679"/>
            <a:ext cx="4481757" cy="1569142"/>
          </a:xfrm>
          <a:prstGeom prst="cloudCallout">
            <a:avLst>
              <a:gd name="adj1" fmla="val -57185"/>
              <a:gd name="adj2" fmla="val 20662"/>
            </a:avLst>
          </a:prstGeom>
          <a:solidFill>
            <a:srgbClr val="CCCC00"/>
          </a:solidFill>
          <a:ln w="9525">
            <a:solidFill>
              <a:srgbClr val="CC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latinLnBrk="1"/>
            <a:endParaRPr kumimoji="1" lang="en-US" altLang="en-US" sz="1895">
              <a:latin typeface="Tahoma" panose="020B0604030504040204" pitchFamily="34" charset="0"/>
              <a:ea typeface="Gulim" pitchFamily="34" charset="-127"/>
            </a:endParaRPr>
          </a:p>
        </p:txBody>
      </p:sp>
      <p:pic>
        <p:nvPicPr>
          <p:cNvPr id="280581" name="Picture 5" descr="hd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52976" y="2025476"/>
            <a:ext cx="872581" cy="1265243"/>
          </a:xfrm>
          <a:prstGeom prst="rect">
            <a:avLst/>
          </a:prstGeom>
          <a:noFill/>
          <a:extLst>
            <a:ext uri="{909E8E84-426E-40DD-AFC4-6F175D3DCCD1}">
              <a14:hiddenFill xmlns:a14="http://schemas.microsoft.com/office/drawing/2010/main">
                <a:solidFill>
                  <a:srgbClr val="FFFFFF"/>
                </a:solidFill>
              </a14:hiddenFill>
            </a:ext>
          </a:extLst>
        </p:spPr>
      </p:pic>
      <p:pic>
        <p:nvPicPr>
          <p:cNvPr id="280582" name="Picture 6" descr="flash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8560" y="2221247"/>
            <a:ext cx="1421706" cy="11945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altLang="ko-KR"/>
              <a:t>FTL</a:t>
            </a:r>
            <a:endParaRPr lang="ko-KR" altLang="en-US"/>
          </a:p>
        </p:txBody>
      </p:sp>
      <p:sp>
        <p:nvSpPr>
          <p:cNvPr id="282627" name="Rectangle 3"/>
          <p:cNvSpPr>
            <a:spLocks noGrp="1" noChangeArrowheads="1"/>
          </p:cNvSpPr>
          <p:nvPr>
            <p:ph type="body" idx="1"/>
          </p:nvPr>
        </p:nvSpPr>
        <p:spPr/>
        <p:txBody>
          <a:bodyPr/>
          <a:lstStyle/>
          <a:p>
            <a:r>
              <a:rPr lang="en-US" altLang="ko-KR"/>
              <a:t>Read request from upper layer</a:t>
            </a:r>
            <a:endParaRPr lang="en-US" altLang="ko-KR"/>
          </a:p>
          <a:p>
            <a:pPr lvl="1"/>
            <a:r>
              <a:rPr lang="en-US" altLang="ko-KR"/>
              <a:t>No problem.</a:t>
            </a:r>
            <a:endParaRPr lang="en-US" altLang="ko-KR"/>
          </a:p>
          <a:p>
            <a:r>
              <a:rPr lang="en-US" altLang="ko-KR"/>
              <a:t>Write request from upper layer</a:t>
            </a:r>
            <a:endParaRPr lang="en-US" altLang="ko-KR"/>
          </a:p>
          <a:p>
            <a:pPr lvl="1"/>
            <a:r>
              <a:rPr lang="en-US" altLang="ko-KR"/>
              <a:t>There is a problem.</a:t>
            </a:r>
            <a:endParaRPr lang="en-US" altLang="ko-KR"/>
          </a:p>
          <a:p>
            <a:pPr lvl="2"/>
            <a:r>
              <a:rPr lang="en-US" altLang="ko-KR"/>
              <a:t>Erase operation must be done first (the erase operation is performed in a block unit) to overwrite data.</a:t>
            </a:r>
            <a:endParaRPr lang="en-US" altLang="zh-CN"/>
          </a:p>
          <a:p>
            <a:r>
              <a:rPr lang="zh-CN" altLang="en-US"/>
              <a:t>完成逻辑地址到物理地址映射转换，将逻辑页号转换成闪存的物理页号 </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82627">
                                            <p:txEl>
                                              <p:pRg st="2" end="2"/>
                                            </p:txEl>
                                          </p:spTgt>
                                        </p:tgtEl>
                                        <p:attrNameLst>
                                          <p:attrName>style.color</p:attrName>
                                        </p:attrNameLst>
                                      </p:cBhvr>
                                      <p:to>
                                        <a:srgbClr val="FF0000"/>
                                      </p:to>
                                    </p:animClr>
                                  </p:childTnLst>
                                </p:cTn>
                              </p:par>
                              <p:par>
                                <p:cTn id="7" presetID="3" presetClass="emph" presetSubtype="2" fill="hold" nodeType="withEffect">
                                  <p:stCondLst>
                                    <p:cond delay="0"/>
                                  </p:stCondLst>
                                  <p:childTnLst>
                                    <p:animClr clrSpc="rgb" dir="cw">
                                      <p:cBhvr override="childStyle">
                                        <p:cTn id="8" dur="500" fill="hold"/>
                                        <p:tgtEl>
                                          <p:spTgt spid="282627">
                                            <p:txEl>
                                              <p:pRg st="3" end="3"/>
                                            </p:txEl>
                                          </p:spTgt>
                                        </p:tgtEl>
                                        <p:attrNameLst>
                                          <p:attrName>style.color</p:attrName>
                                        </p:attrNameLst>
                                      </p:cBhvr>
                                      <p:to>
                                        <a:srgbClr val="FF0000"/>
                                      </p:to>
                                    </p:animClr>
                                  </p:childTnLst>
                                </p:cTn>
                              </p:par>
                              <p:par>
                                <p:cTn id="9" presetID="3" presetClass="emph" presetSubtype="2" fill="hold" nodeType="withEffect">
                                  <p:stCondLst>
                                    <p:cond delay="0"/>
                                  </p:stCondLst>
                                  <p:childTnLst>
                                    <p:animClr clrSpc="rgb" dir="cw">
                                      <p:cBhvr override="childStyle">
                                        <p:cTn id="10" dur="500" fill="hold"/>
                                        <p:tgtEl>
                                          <p:spTgt spid="282627">
                                            <p:txEl>
                                              <p:pRg st="4" end="4"/>
                                            </p:txEl>
                                          </p:spTgt>
                                        </p:tgtEl>
                                        <p:attrNameLst>
                                          <p:attrName>style.color</p:attrName>
                                        </p:attrNameLst>
                                      </p:cBhvr>
                                      <p:to>
                                        <a:srgbClr val="FF0000"/>
                                      </p:to>
                                    </p:animClr>
                                  </p:childTnLst>
                                </p:cTn>
                              </p:par>
                              <p:par>
                                <p:cTn id="11" presetID="3" presetClass="emph" presetSubtype="2" fill="hold" nodeType="withEffect">
                                  <p:stCondLst>
                                    <p:cond delay="0"/>
                                  </p:stCondLst>
                                  <p:childTnLst>
                                    <p:animClr clrSpc="rgb" dir="cw">
                                      <p:cBhvr override="childStyle">
                                        <p:cTn id="12" dur="500" fill="hold"/>
                                        <p:tgtEl>
                                          <p:spTgt spid="282627">
                                            <p:txEl>
                                              <p:pRg st="5" end="5"/>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缓冲区介绍</a:t>
            </a:r>
            <a:endParaRPr lang="zh-CN" altLang="en-US" dirty="0"/>
          </a:p>
        </p:txBody>
      </p:sp>
      <p:sp>
        <p:nvSpPr>
          <p:cNvPr id="3" name="文本占位符 2"/>
          <p:cNvSpPr>
            <a:spLocks noGrp="1"/>
          </p:cNvSpPr>
          <p:nvPr>
            <p:ph type="body" idx="1"/>
          </p:nvPr>
        </p:nvSpPr>
        <p:spPr/>
        <p:txBody>
          <a:bodyPr/>
          <a:lstStyle/>
          <a:p>
            <a:pPr marL="0" indent="0">
              <a:buNone/>
            </a:pPr>
            <a:r>
              <a:rPr lang="zh-CN" altLang="zh-CN" dirty="0"/>
              <a:t>固态盘中有两种存储介质，一种是</a:t>
            </a:r>
            <a:r>
              <a:rPr lang="en-US" altLang="zh-CN" dirty="0"/>
              <a:t>flash</a:t>
            </a:r>
            <a:r>
              <a:rPr lang="zh-CN" altLang="zh-CN" dirty="0"/>
              <a:t>（闪存），另一种是</a:t>
            </a:r>
            <a:r>
              <a:rPr lang="en-US" altLang="zh-CN" dirty="0"/>
              <a:t>DRAM</a:t>
            </a:r>
            <a:r>
              <a:rPr lang="zh-CN" altLang="zh-CN" dirty="0"/>
              <a:t>。</a:t>
            </a:r>
            <a:r>
              <a:rPr lang="en-US" altLang="zh-CN" dirty="0"/>
              <a:t>Flash</a:t>
            </a:r>
            <a:r>
              <a:rPr lang="zh-CN" altLang="zh-CN" dirty="0"/>
              <a:t>是主要的存储介质，存储所有写入固态盘的数据。因为</a:t>
            </a:r>
            <a:r>
              <a:rPr lang="en-US" altLang="zh-CN" dirty="0"/>
              <a:t>DRAM</a:t>
            </a:r>
            <a:r>
              <a:rPr lang="zh-CN" altLang="zh-CN" dirty="0"/>
              <a:t>的读写速度是远高于</a:t>
            </a:r>
            <a:r>
              <a:rPr lang="en-US" altLang="zh-CN" dirty="0"/>
              <a:t>flash</a:t>
            </a:r>
            <a:r>
              <a:rPr lang="zh-CN" altLang="zh-CN" dirty="0"/>
              <a:t>，故一部分</a:t>
            </a:r>
            <a:r>
              <a:rPr lang="en-US" altLang="zh-CN" dirty="0"/>
              <a:t>DRAM</a:t>
            </a:r>
            <a:r>
              <a:rPr lang="zh-CN" altLang="zh-CN" dirty="0"/>
              <a:t>缓冲存储写入固态盘的数据，利用数据的时间局部性和空间局部性并结合</a:t>
            </a:r>
            <a:r>
              <a:rPr lang="en-US" altLang="zh-CN" dirty="0"/>
              <a:t>DRAM</a:t>
            </a:r>
            <a:r>
              <a:rPr lang="zh-CN" altLang="zh-CN" dirty="0"/>
              <a:t>的</a:t>
            </a:r>
            <a:r>
              <a:rPr lang="en-US" altLang="zh-CN" dirty="0"/>
              <a:t>I/O</a:t>
            </a:r>
            <a:r>
              <a:rPr lang="zh-CN" altLang="zh-CN" dirty="0"/>
              <a:t>性能大大提高了固态盘整体的读取速度。</a:t>
            </a: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pPr marL="0" indent="0">
              <a:buNone/>
            </a:pPr>
            <a:r>
              <a:rPr lang="zh-CN" altLang="zh-CN" dirty="0"/>
              <a:t>同时因为</a:t>
            </a:r>
            <a:r>
              <a:rPr lang="en-US" altLang="zh-CN" dirty="0"/>
              <a:t>flash</a:t>
            </a:r>
            <a:r>
              <a:rPr lang="zh-CN" altLang="zh-CN" dirty="0"/>
              <a:t>中已写入的数据不能覆盖写，固态盘为每个从主机写入的数据都分配一个新的物理存储位置，故每次向</a:t>
            </a:r>
            <a:r>
              <a:rPr lang="en-US" altLang="zh-CN" dirty="0"/>
              <a:t>flash</a:t>
            </a:r>
            <a:r>
              <a:rPr lang="zh-CN" altLang="zh-CN" dirty="0"/>
              <a:t>中读写数据都要完成地址转换，若将这部分工作放在</a:t>
            </a:r>
            <a:r>
              <a:rPr lang="en-US" altLang="zh-CN" dirty="0"/>
              <a:t>flash</a:t>
            </a:r>
            <a:r>
              <a:rPr lang="zh-CN" altLang="zh-CN" dirty="0"/>
              <a:t>中，每次地址转换查找映射关系都要访问</a:t>
            </a:r>
            <a:r>
              <a:rPr lang="en-US" altLang="zh-CN" dirty="0"/>
              <a:t>flash</a:t>
            </a:r>
            <a:r>
              <a:rPr lang="zh-CN" altLang="zh-CN" dirty="0"/>
              <a:t>，这严重阻塞地址访问的速度，所以另外一部分</a:t>
            </a:r>
            <a:r>
              <a:rPr lang="en-US" altLang="zh-CN" dirty="0"/>
              <a:t>SRAM</a:t>
            </a:r>
            <a:r>
              <a:rPr lang="zh-CN" altLang="zh-CN" dirty="0"/>
              <a:t>存储逻辑地址和物理地址的映射关系表。而管理缓冲区暂存的数据的软件层被称为缓冲区管理层。</a:t>
            </a:r>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a:lstStyle/>
          <a:p>
            <a:r>
              <a:rPr lang="en-US" altLang="zh-CN"/>
              <a:t>4.1 </a:t>
            </a:r>
            <a:r>
              <a:rPr lang="zh-CN" altLang="en-US"/>
              <a:t>地址映射分类</a:t>
            </a:r>
            <a:endParaRPr lang="zh-CN" altLang="en-US"/>
          </a:p>
        </p:txBody>
      </p:sp>
      <p:sp>
        <p:nvSpPr>
          <p:cNvPr id="287747" name="Rectangle 3"/>
          <p:cNvSpPr>
            <a:spLocks noGrp="1" noChangeArrowheads="1"/>
          </p:cNvSpPr>
          <p:nvPr>
            <p:ph type="body" idx="1"/>
          </p:nvPr>
        </p:nvSpPr>
        <p:spPr/>
        <p:txBody>
          <a:bodyPr/>
          <a:lstStyle/>
          <a:p>
            <a:pPr>
              <a:lnSpc>
                <a:spcPct val="150000"/>
              </a:lnSpc>
            </a:pPr>
            <a:r>
              <a:rPr lang="zh-CN" altLang="en-US"/>
              <a:t>页映射</a:t>
            </a:r>
            <a:r>
              <a:rPr lang="en-US" altLang="zh-CN"/>
              <a:t>(page-level)</a:t>
            </a:r>
            <a:endParaRPr lang="en-US" altLang="zh-CN"/>
          </a:p>
          <a:p>
            <a:pPr>
              <a:lnSpc>
                <a:spcPct val="150000"/>
              </a:lnSpc>
            </a:pPr>
            <a:r>
              <a:rPr lang="zh-CN" altLang="en-US"/>
              <a:t>块映射</a:t>
            </a:r>
            <a:r>
              <a:rPr lang="en-US" altLang="zh-CN"/>
              <a:t>(block-level)</a:t>
            </a:r>
            <a:endParaRPr lang="en-US" altLang="zh-CN"/>
          </a:p>
          <a:p>
            <a:pPr>
              <a:lnSpc>
                <a:spcPct val="150000"/>
              </a:lnSpc>
            </a:pPr>
            <a:r>
              <a:rPr lang="zh-CN" altLang="en-US"/>
              <a:t>混合映射（</a:t>
            </a:r>
            <a:r>
              <a:rPr lang="en-US" altLang="zh-CN"/>
              <a:t>hybrid-level)</a:t>
            </a:r>
            <a:endParaRPr lang="en-US" altLang="zh-C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内容占位符 7"/>
          <p:cNvGraphicFramePr>
            <a:graphicFrameLocks noGrp="1"/>
          </p:cNvGraphicFramePr>
          <p:nvPr>
            <p:ph idx="1"/>
          </p:nvPr>
        </p:nvGraphicFramePr>
        <p:xfrm>
          <a:off x="379413" y="1089025"/>
          <a:ext cx="10637837" cy="48196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标题 2"/>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ChangeArrowheads="1"/>
          </p:cNvSpPr>
          <p:nvPr>
            <p:ph type="title"/>
          </p:nvPr>
        </p:nvSpPr>
        <p:spPr/>
        <p:txBody>
          <a:bodyPr/>
          <a:lstStyle/>
          <a:p>
            <a:r>
              <a:rPr lang="en-US" altLang="zh-CN"/>
              <a:t>4.2 </a:t>
            </a:r>
            <a:r>
              <a:rPr lang="zh-CN" altLang="en-US"/>
              <a:t>页映射算法</a:t>
            </a:r>
            <a:endParaRPr lang="zh-CN" altLang="en-US"/>
          </a:p>
        </p:txBody>
      </p:sp>
      <p:sp>
        <p:nvSpPr>
          <p:cNvPr id="288771" name="Rectangle 3"/>
          <p:cNvSpPr>
            <a:spLocks noGrp="1" noChangeArrowheads="1"/>
          </p:cNvSpPr>
          <p:nvPr>
            <p:ph type="body" idx="1"/>
          </p:nvPr>
        </p:nvSpPr>
        <p:spPr/>
        <p:txBody>
          <a:bodyPr/>
          <a:lstStyle/>
          <a:p>
            <a:r>
              <a:rPr lang="zh-CN" altLang="en-US" sz="2465"/>
              <a:t>思想：构建一个逻辑页</a:t>
            </a:r>
            <a:r>
              <a:rPr lang="en-US" altLang="zh-CN" sz="2465"/>
              <a:t>(page/sector)</a:t>
            </a:r>
            <a:r>
              <a:rPr lang="zh-CN" altLang="en-US" sz="2465"/>
              <a:t>和物理页映射表来记录映射关系。</a:t>
            </a:r>
            <a:r>
              <a:rPr lang="en-US" altLang="zh-CN" sz="2465"/>
              <a:t>(</a:t>
            </a:r>
            <a:r>
              <a:rPr lang="zh-CN" altLang="en-US" sz="2465"/>
              <a:t>类似全相关</a:t>
            </a:r>
            <a:r>
              <a:rPr lang="en-US" altLang="zh-CN" sz="2465"/>
              <a:t>cache)</a:t>
            </a:r>
            <a:endParaRPr lang="en-US" altLang="zh-CN" sz="2465"/>
          </a:p>
          <a:p>
            <a:r>
              <a:rPr lang="zh-CN" altLang="en-US" sz="2465"/>
              <a:t>优点</a:t>
            </a:r>
            <a:r>
              <a:rPr lang="en-US" altLang="zh-CN" sz="2465"/>
              <a:t>:</a:t>
            </a:r>
            <a:r>
              <a:rPr lang="zh-CN" altLang="en-US" sz="2465"/>
              <a:t>能够将任何逻辑页映射到物理页</a:t>
            </a:r>
            <a:endParaRPr lang="zh-CN" altLang="en-US" sz="2465"/>
          </a:p>
          <a:p>
            <a:pPr lvl="1"/>
            <a:r>
              <a:rPr lang="zh-CN" altLang="en-US" sz="2085"/>
              <a:t>有效的</a:t>
            </a:r>
            <a:r>
              <a:rPr lang="en-US" altLang="zh-CN" sz="2085"/>
              <a:t>flash</a:t>
            </a:r>
            <a:r>
              <a:rPr lang="zh-CN" altLang="en-US" sz="2085"/>
              <a:t>页利用率。</a:t>
            </a:r>
            <a:endParaRPr lang="zh-CN" altLang="en-US" sz="2085"/>
          </a:p>
          <a:p>
            <a:r>
              <a:rPr lang="zh-CN" altLang="en-US" sz="2465"/>
              <a:t>缺点</a:t>
            </a:r>
            <a:r>
              <a:rPr lang="en-US" altLang="zh-CN" sz="2465"/>
              <a:t>: </a:t>
            </a:r>
            <a:r>
              <a:rPr lang="zh-CN" altLang="en-US" sz="2465"/>
              <a:t>映射表过大</a:t>
            </a:r>
            <a:endParaRPr lang="zh-CN" altLang="en-US" sz="2465"/>
          </a:p>
          <a:p>
            <a:pPr lvl="1"/>
            <a:r>
              <a:rPr lang="en-US" altLang="zh-CN" sz="2085"/>
              <a:t>16GB flash, 2KB flash page</a:t>
            </a:r>
            <a:endParaRPr lang="en-US" altLang="zh-CN" sz="2085"/>
          </a:p>
          <a:p>
            <a:pPr lvl="1"/>
            <a:r>
              <a:rPr lang="zh-CN" altLang="en-US" sz="2085"/>
              <a:t>要求</a:t>
            </a:r>
            <a:r>
              <a:rPr lang="en-US" altLang="zh-CN" sz="2085"/>
              <a:t>32MB SRAM</a:t>
            </a:r>
            <a:r>
              <a:rPr lang="zh-CN" altLang="en-US" sz="2085"/>
              <a:t>。</a:t>
            </a:r>
            <a:endParaRPr lang="zh-CN" altLang="en-US" sz="2085"/>
          </a:p>
          <a:p>
            <a:pPr lvl="1"/>
            <a:r>
              <a:rPr lang="zh-CN" altLang="en-US" sz="2085"/>
              <a:t>当</a:t>
            </a:r>
            <a:r>
              <a:rPr lang="en-US" altLang="zh-CN" sz="2085"/>
              <a:t>flash</a:t>
            </a:r>
            <a:r>
              <a:rPr lang="zh-CN" altLang="en-US" sz="2085"/>
              <a:t>更大事</a:t>
            </a:r>
            <a:r>
              <a:rPr lang="en-US" altLang="zh-CN" sz="2085"/>
              <a:t>, SRAM</a:t>
            </a:r>
            <a:r>
              <a:rPr lang="zh-CN" altLang="en-US" sz="2085"/>
              <a:t>要扩展。</a:t>
            </a:r>
            <a:endParaRPr lang="zh-CN" altLang="en-US" sz="2085"/>
          </a:p>
          <a:p>
            <a:pPr lvl="1"/>
            <a:r>
              <a:rPr lang="zh-CN" altLang="en-US" sz="2085"/>
              <a:t>价格昂贵。</a:t>
            </a:r>
            <a:endParaRPr lang="zh-CN" altLang="en-US" sz="2085"/>
          </a:p>
          <a:p>
            <a:endParaRPr lang="zh-CN" altLang="en-US" sz="2465"/>
          </a:p>
          <a:p>
            <a:endParaRPr lang="zh-CN" altLang="en-US" sz="2465"/>
          </a:p>
          <a:p>
            <a:endParaRPr lang="zh-CN" altLang="en-US" sz="2465"/>
          </a:p>
          <a:p>
            <a:endParaRPr lang="zh-CN" altLang="en-US" sz="2465"/>
          </a:p>
          <a:p>
            <a:endParaRPr lang="zh-CN" altLang="en-US" sz="2465"/>
          </a:p>
        </p:txBody>
      </p:sp>
      <p:pic>
        <p:nvPicPr>
          <p:cNvPr id="28877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93402" y="2888548"/>
            <a:ext cx="2816331" cy="345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zh-CN" altLang="en-US"/>
              <a:t>页映射算法示例</a:t>
            </a:r>
            <a:endParaRPr lang="zh-CN" altLang="en-US"/>
          </a:p>
        </p:txBody>
      </p:sp>
      <p:pic>
        <p:nvPicPr>
          <p:cNvPr id="294915" name="Picture 3"/>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2021808" y="1588699"/>
            <a:ext cx="7582429" cy="4043962"/>
          </a:xfr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p:txBody>
          <a:bodyPr/>
          <a:lstStyle/>
          <a:p>
            <a:r>
              <a:rPr lang="en-US" altLang="zh-CN"/>
              <a:t>4.3 </a:t>
            </a:r>
            <a:r>
              <a:rPr lang="zh-CN" altLang="en-US"/>
              <a:t>块映射算法</a:t>
            </a:r>
            <a:endParaRPr lang="zh-CN" altLang="en-US"/>
          </a:p>
        </p:txBody>
      </p:sp>
      <p:sp>
        <p:nvSpPr>
          <p:cNvPr id="289795" name="Rectangle 3"/>
          <p:cNvSpPr>
            <a:spLocks noGrp="1" noChangeArrowheads="1"/>
          </p:cNvSpPr>
          <p:nvPr>
            <p:ph type="body" idx="1"/>
          </p:nvPr>
        </p:nvSpPr>
        <p:spPr/>
        <p:txBody>
          <a:bodyPr/>
          <a:lstStyle/>
          <a:p>
            <a:r>
              <a:rPr lang="zh-CN" altLang="en-US"/>
              <a:t>思想：构建逻辑块和物理块的映射表，逻辑页和物理页在对应块中偏移相同。</a:t>
            </a:r>
            <a:endParaRPr lang="zh-CN" altLang="en-US"/>
          </a:p>
          <a:p>
            <a:r>
              <a:rPr lang="zh-CN" altLang="en-US"/>
              <a:t>优点：映射表小</a:t>
            </a:r>
            <a:endParaRPr lang="zh-CN" altLang="en-US"/>
          </a:p>
          <a:p>
            <a:pPr lvl="1"/>
            <a:r>
              <a:rPr lang="zh-CN" altLang="en-US"/>
              <a:t>映射表减小</a:t>
            </a:r>
            <a:r>
              <a:rPr lang="en-US" altLang="zh-CN"/>
              <a:t>64</a:t>
            </a:r>
            <a:r>
              <a:rPr lang="zh-CN" altLang="en-US"/>
              <a:t>倍（</a:t>
            </a:r>
            <a:r>
              <a:rPr lang="en-US" altLang="zh-CN"/>
              <a:t>block size / page size) =64</a:t>
            </a:r>
            <a:r>
              <a:rPr lang="zh-CN" altLang="en-US"/>
              <a:t>。</a:t>
            </a:r>
            <a:endParaRPr lang="zh-CN" altLang="en-US"/>
          </a:p>
          <a:p>
            <a:r>
              <a:rPr lang="zh-CN" altLang="en-US"/>
              <a:t>缺点</a:t>
            </a:r>
            <a:r>
              <a:rPr lang="en-US" altLang="zh-CN"/>
              <a:t>: </a:t>
            </a:r>
            <a:r>
              <a:rPr lang="zh-CN" altLang="en-US"/>
              <a:t>页在块中偏移固定</a:t>
            </a:r>
            <a:endParaRPr lang="zh-CN" altLang="en-US"/>
          </a:p>
          <a:p>
            <a:pPr lvl="1"/>
            <a:r>
              <a:rPr lang="zh-CN" altLang="en-US"/>
              <a:t>垃圾回收开销增大</a:t>
            </a:r>
            <a:endParaRPr lang="zh-CN"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p:txBody>
          <a:bodyPr/>
          <a:lstStyle/>
          <a:p>
            <a:r>
              <a:rPr lang="zh-CN" altLang="en-US"/>
              <a:t>块映射算法示例</a:t>
            </a:r>
            <a:endParaRPr lang="zh-CN" altLang="en-US"/>
          </a:p>
        </p:txBody>
      </p:sp>
      <p:pic>
        <p:nvPicPr>
          <p:cNvPr id="290820" name="Picture 4"/>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lstStyle/>
          <a:p>
            <a:r>
              <a:rPr lang="en-US" altLang="zh-CN"/>
              <a:t>4.4 </a:t>
            </a:r>
            <a:r>
              <a:rPr lang="zh-CN" altLang="en-US"/>
              <a:t>混合映射算法</a:t>
            </a:r>
            <a:endParaRPr lang="zh-CN" altLang="en-US"/>
          </a:p>
        </p:txBody>
      </p:sp>
      <p:sp>
        <p:nvSpPr>
          <p:cNvPr id="296963" name="Rectangle 3"/>
          <p:cNvSpPr>
            <a:spLocks noGrp="1" noChangeArrowheads="1"/>
          </p:cNvSpPr>
          <p:nvPr>
            <p:ph type="body" idx="1"/>
          </p:nvPr>
        </p:nvSpPr>
        <p:spPr/>
        <p:txBody>
          <a:bodyPr/>
          <a:lstStyle/>
          <a:p>
            <a:r>
              <a:rPr lang="zh-CN" altLang="en-US"/>
              <a:t>思想：将数据分为两类</a:t>
            </a:r>
            <a:endParaRPr lang="zh-CN" altLang="en-US"/>
          </a:p>
          <a:p>
            <a:pPr lvl="1"/>
            <a:r>
              <a:rPr lang="en-US" altLang="zh-CN" sz="2085"/>
              <a:t>Data blocks: block-level mapping</a:t>
            </a:r>
            <a:endParaRPr lang="en-US" altLang="zh-CN" sz="2085"/>
          </a:p>
          <a:p>
            <a:pPr lvl="1"/>
            <a:r>
              <a:rPr lang="en-US" altLang="zh-CN" sz="2085"/>
              <a:t>Log/update blocks: page-level mapping</a:t>
            </a:r>
            <a:endParaRPr lang="en-US" altLang="zh-CN" sz="2085"/>
          </a:p>
          <a:p>
            <a:endParaRPr lang="en-US" altLang="zh-CN"/>
          </a:p>
        </p:txBody>
      </p:sp>
      <p:pic>
        <p:nvPicPr>
          <p:cNvPr id="29696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94019" y="3032975"/>
            <a:ext cx="7189768" cy="3466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r>
              <a:rPr lang="en-US" altLang="zh-CN"/>
              <a:t>4.5 State-of-the-art FTL</a:t>
            </a:r>
            <a:r>
              <a:rPr lang="zh-CN" altLang="en-US"/>
              <a:t>算法</a:t>
            </a:r>
            <a:endParaRPr lang="zh-CN" altLang="en-US"/>
          </a:p>
        </p:txBody>
      </p:sp>
      <p:sp>
        <p:nvSpPr>
          <p:cNvPr id="292867" name="Rectangle 3"/>
          <p:cNvSpPr>
            <a:spLocks noGrp="1" noChangeArrowheads="1"/>
          </p:cNvSpPr>
          <p:nvPr>
            <p:ph type="body" idx="1"/>
          </p:nvPr>
        </p:nvSpPr>
        <p:spPr/>
        <p:txBody>
          <a:bodyPr/>
          <a:lstStyle/>
          <a:p>
            <a:pPr>
              <a:lnSpc>
                <a:spcPct val="140000"/>
              </a:lnSpc>
            </a:pPr>
            <a:r>
              <a:rPr lang="en-US" altLang="zh-CN" dirty="0"/>
              <a:t>BAST FTL(2006)</a:t>
            </a:r>
            <a:endParaRPr lang="en-US" altLang="zh-CN" dirty="0"/>
          </a:p>
          <a:p>
            <a:pPr>
              <a:lnSpc>
                <a:spcPct val="140000"/>
              </a:lnSpc>
            </a:pPr>
            <a:r>
              <a:rPr lang="en-US" altLang="zh-CN" dirty="0"/>
              <a:t>FAST FTL(2007)</a:t>
            </a:r>
            <a:endParaRPr lang="en-US" altLang="zh-CN" dirty="0"/>
          </a:p>
          <a:p>
            <a:pPr>
              <a:lnSpc>
                <a:spcPct val="140000"/>
              </a:lnSpc>
            </a:pPr>
            <a:r>
              <a:rPr lang="en-US" altLang="zh-CN" dirty="0" smtClean="0"/>
              <a:t>LAST </a:t>
            </a:r>
            <a:r>
              <a:rPr lang="en-US" altLang="zh-CN" dirty="0"/>
              <a:t>FTL(2008)</a:t>
            </a:r>
            <a:endParaRPr lang="en-US" altLang="zh-CN" dirty="0"/>
          </a:p>
          <a:p>
            <a:pPr>
              <a:lnSpc>
                <a:spcPct val="140000"/>
              </a:lnSpc>
            </a:pPr>
            <a:r>
              <a:rPr lang="en-US" altLang="zh-CN" dirty="0"/>
              <a:t>DFTL (2009)</a:t>
            </a:r>
            <a:endParaRPr lang="en-US" altLang="zh-CN"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r>
              <a:rPr lang="en-US" altLang="zh-CN"/>
              <a:t>4.5.1 BAST FTL(2006)</a:t>
            </a:r>
            <a:endParaRPr lang="en-US" altLang="zh-CN"/>
          </a:p>
        </p:txBody>
      </p:sp>
      <p:sp>
        <p:nvSpPr>
          <p:cNvPr id="293891" name="Rectangle 3"/>
          <p:cNvSpPr>
            <a:spLocks noGrp="1" noChangeArrowheads="1"/>
          </p:cNvSpPr>
          <p:nvPr>
            <p:ph type="body" idx="1"/>
          </p:nvPr>
        </p:nvSpPr>
        <p:spPr/>
        <p:txBody>
          <a:bodyPr/>
          <a:lstStyle/>
          <a:p>
            <a:r>
              <a:rPr lang="en-US" altLang="zh-CN"/>
              <a:t> </a:t>
            </a:r>
            <a:r>
              <a:rPr lang="en-US" altLang="en-US" sz="1895"/>
              <a:t>System Software for Flash Memory: A Survey. In Proceedings</a:t>
            </a:r>
            <a:r>
              <a:rPr lang="en-US" altLang="zh-CN" sz="1895"/>
              <a:t> </a:t>
            </a:r>
            <a:r>
              <a:rPr lang="en-US" altLang="en-US" sz="1895"/>
              <a:t>of the International Conference on Embedded and Ubiquitous</a:t>
            </a:r>
            <a:r>
              <a:rPr lang="en-US" altLang="zh-CN" sz="1895"/>
              <a:t> </a:t>
            </a:r>
            <a:endParaRPr lang="en-US" altLang="zh-CN" sz="1895"/>
          </a:p>
          <a:p>
            <a:r>
              <a:rPr lang="zh-CN" altLang="en-US"/>
              <a:t>思想：一个日志块专门与一个数据块关联。</a:t>
            </a:r>
            <a:endParaRPr lang="zh-CN" altLang="en-US"/>
          </a:p>
          <a:p>
            <a:r>
              <a:rPr lang="zh-CN" altLang="en-US"/>
              <a:t>不足：日志块利用率不高，出现日志块抖动，全合并开销增大。</a:t>
            </a:r>
            <a:endParaRPr lang="zh-CN"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p:txBody>
          <a:bodyPr/>
          <a:lstStyle/>
          <a:p>
            <a:endParaRPr lang="en-US" altLang="en-US"/>
          </a:p>
        </p:txBody>
      </p:sp>
      <p:pic>
        <p:nvPicPr>
          <p:cNvPr id="302084" name="Picture 4"/>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1384424" y="873348"/>
            <a:ext cx="6997108" cy="5247831"/>
          </a:xfr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p:txBody>
          <a:bodyPr/>
          <a:lstStyle/>
          <a:p>
            <a:r>
              <a:rPr lang="en-US" altLang="zh-CN"/>
              <a:t>4.5.2 FAST FTL(2007)</a:t>
            </a:r>
            <a:endParaRPr lang="en-US" altLang="zh-CN"/>
          </a:p>
        </p:txBody>
      </p:sp>
      <p:sp>
        <p:nvSpPr>
          <p:cNvPr id="303107" name="Rectangle 3"/>
          <p:cNvSpPr>
            <a:spLocks noGrp="1" noChangeArrowheads="1"/>
          </p:cNvSpPr>
          <p:nvPr>
            <p:ph type="body" idx="1"/>
          </p:nvPr>
        </p:nvSpPr>
        <p:spPr/>
        <p:txBody>
          <a:bodyPr/>
          <a:lstStyle/>
          <a:p>
            <a:r>
              <a:rPr lang="en-US" altLang="zh-CN"/>
              <a:t> </a:t>
            </a:r>
            <a:r>
              <a:rPr lang="en-US" altLang="zh-CN" sz="1895"/>
              <a:t>A Log Buffer based Flash Translation Layer Using Fully Associative Sector Translation. IEEE Transactions on Embedded Computing Systems</a:t>
            </a:r>
            <a:endParaRPr lang="en-US" altLang="zh-CN" sz="1895"/>
          </a:p>
          <a:p>
            <a:r>
              <a:rPr lang="zh-CN" altLang="en-US" sz="1895"/>
              <a:t>思想：允许一个日志块被多个数据块关联共享，一个顺序日志块用于顺序更新，其他日志块用于随机写。</a:t>
            </a:r>
            <a:endParaRPr lang="zh-CN" altLang="en-US" sz="1895"/>
          </a:p>
          <a:p>
            <a:r>
              <a:rPr lang="zh-CN" altLang="en-US" sz="1895"/>
              <a:t>不足：不适合多路顺序流。</a:t>
            </a:r>
            <a:endParaRPr lang="zh-CN" altLang="en-US" sz="1895"/>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13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32950" y="945355"/>
            <a:ext cx="7083161" cy="513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941860" y="1089025"/>
            <a:ext cx="9512942" cy="4819650"/>
          </a:xfrm>
          <a:prstGeom prst="rect">
            <a:avLst/>
          </a:prstGeom>
        </p:spPr>
      </p:pic>
      <p:sp>
        <p:nvSpPr>
          <p:cNvPr id="3" name="标题 2"/>
          <p:cNvSpPr>
            <a:spLocks noGrp="1"/>
          </p:cNvSpPr>
          <p:nvPr>
            <p:ph type="title"/>
          </p:nvPr>
        </p:nvSpPr>
        <p:spPr>
          <a:xfrm>
            <a:off x="0" y="81260"/>
            <a:ext cx="8233627" cy="750887"/>
          </a:xfrm>
        </p:spPr>
        <p:txBody>
          <a:bodyPr/>
          <a:lstStyle/>
          <a:p>
            <a:r>
              <a:rPr lang="zh-CN" altLang="en-US" dirty="0"/>
              <a:t>多种存储介质的对比</a:t>
            </a:r>
            <a:endParaRPr lang="zh-CN" alt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r>
              <a:rPr lang="en-US" altLang="zh-CN"/>
              <a:t>4.5.4 LAST FTL(2008)</a:t>
            </a:r>
            <a:endParaRPr lang="en-US" altLang="zh-CN"/>
          </a:p>
        </p:txBody>
      </p:sp>
      <p:sp>
        <p:nvSpPr>
          <p:cNvPr id="299011" name="Rectangle 3"/>
          <p:cNvSpPr>
            <a:spLocks noGrp="1" noChangeArrowheads="1"/>
          </p:cNvSpPr>
          <p:nvPr>
            <p:ph type="body" idx="1"/>
          </p:nvPr>
        </p:nvSpPr>
        <p:spPr/>
        <p:txBody>
          <a:bodyPr/>
          <a:lstStyle/>
          <a:p>
            <a:r>
              <a:rPr lang="zh-CN" altLang="en-US"/>
              <a:t>思想：利用存储访问的局部性，减少垃圾回收的开销。</a:t>
            </a:r>
            <a:r>
              <a:rPr lang="en-US" altLang="zh-CN"/>
              <a:t>(</a:t>
            </a:r>
            <a:r>
              <a:rPr lang="en-US" altLang="zh-CN" sz="1705"/>
              <a:t>high temporal locality, sequential locality is also high, there are many random writes which are inter-posed between sequential writes</a:t>
            </a:r>
            <a:r>
              <a:rPr lang="en-US" altLang="zh-CN"/>
              <a:t>):</a:t>
            </a:r>
            <a:r>
              <a:rPr lang="zh-CN" altLang="en-US" sz="2465">
                <a:solidFill>
                  <a:srgbClr val="FF3300"/>
                </a:solidFill>
              </a:rPr>
              <a:t>将顺序访问和随机访问划分</a:t>
            </a:r>
            <a:endParaRPr lang="zh-CN" altLang="en-US" sz="2465">
              <a:solidFill>
                <a:srgbClr val="FF3300"/>
              </a:solidFill>
            </a:endParaRPr>
          </a:p>
          <a:p>
            <a:r>
              <a:rPr lang="zh-CN" altLang="en-US" sz="2465"/>
              <a:t>为局部性强负载提供多个顺序日志块</a:t>
            </a:r>
            <a:endParaRPr lang="zh-CN" altLang="en-US" sz="2465"/>
          </a:p>
          <a:p>
            <a:r>
              <a:rPr lang="zh-CN" altLang="en-US" sz="2465"/>
              <a:t>将随机日志块划分成</a:t>
            </a:r>
            <a:r>
              <a:rPr lang="en-US" altLang="zh-CN" sz="2465"/>
              <a:t>hot</a:t>
            </a:r>
            <a:r>
              <a:rPr lang="zh-CN" altLang="en-US" sz="2465"/>
              <a:t>（高时间局部性数据）和</a:t>
            </a:r>
            <a:r>
              <a:rPr lang="en-US" altLang="zh-CN" sz="2465"/>
              <a:t>cold</a:t>
            </a:r>
            <a:r>
              <a:rPr lang="zh-CN" altLang="en-US" sz="2465"/>
              <a:t>区，减少</a:t>
            </a:r>
            <a:r>
              <a:rPr lang="en-US" altLang="zh-CN" sz="2465"/>
              <a:t>FULL</a:t>
            </a:r>
            <a:r>
              <a:rPr lang="zh-CN" altLang="en-US" sz="2465"/>
              <a:t>合并开销。</a:t>
            </a:r>
            <a:endParaRPr lang="zh-CN" altLang="en-US" sz="2465"/>
          </a:p>
        </p:txBody>
      </p:sp>
      <p:pic>
        <p:nvPicPr>
          <p:cNvPr id="29901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66232" y="4239545"/>
            <a:ext cx="7726856" cy="2043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endParaRPr lang="en-US" altLang="en-US"/>
          </a:p>
        </p:txBody>
      </p:sp>
      <p:pic>
        <p:nvPicPr>
          <p:cNvPr id="317444" name="Picture 4"/>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1672456" y="945356"/>
            <a:ext cx="6662198" cy="4687925"/>
          </a:xfr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en-US" altLang="zh-CN"/>
              <a:t>4.5.5 DFTL(2009)</a:t>
            </a:r>
            <a:endParaRPr lang="en-US" altLang="zh-CN"/>
          </a:p>
        </p:txBody>
      </p:sp>
      <p:sp>
        <p:nvSpPr>
          <p:cNvPr id="300035" name="Rectangle 3"/>
          <p:cNvSpPr>
            <a:spLocks noGrp="1" noChangeArrowheads="1"/>
          </p:cNvSpPr>
          <p:nvPr>
            <p:ph type="body" idx="1"/>
          </p:nvPr>
        </p:nvSpPr>
        <p:spPr/>
        <p:txBody>
          <a:bodyPr/>
          <a:lstStyle/>
          <a:p>
            <a:r>
              <a:rPr lang="zh-CN" altLang="en-US"/>
              <a:t>思想：</a:t>
            </a:r>
            <a:endParaRPr lang="zh-CN" altLang="en-US"/>
          </a:p>
          <a:p>
            <a:pPr lvl="1"/>
            <a:r>
              <a:rPr lang="zh-CN" altLang="en-US"/>
              <a:t>实现页级映射</a:t>
            </a:r>
            <a:endParaRPr lang="zh-CN" altLang="en-US"/>
          </a:p>
          <a:p>
            <a:pPr lvl="1"/>
            <a:r>
              <a:rPr lang="zh-CN" altLang="en-US"/>
              <a:t>映射表本身保存在</a:t>
            </a:r>
            <a:r>
              <a:rPr lang="en-US" altLang="zh-CN"/>
              <a:t>FLASH</a:t>
            </a:r>
            <a:r>
              <a:rPr lang="zh-CN" altLang="en-US"/>
              <a:t>上面，同时将映射表中被使用的部分映射表缓冲在</a:t>
            </a:r>
            <a:r>
              <a:rPr lang="en-US" altLang="zh-CN"/>
              <a:t>SRAM</a:t>
            </a:r>
            <a:r>
              <a:rPr lang="zh-CN" altLang="en-US"/>
              <a:t>中</a:t>
            </a:r>
            <a:endParaRPr lang="zh-CN" altLang="en-US"/>
          </a:p>
          <a:p>
            <a:pPr lvl="1"/>
            <a:r>
              <a:rPr lang="zh-CN" altLang="en-US"/>
              <a:t>减少</a:t>
            </a:r>
            <a:r>
              <a:rPr lang="en-US" altLang="zh-CN"/>
              <a:t>SRAM</a:t>
            </a:r>
            <a:r>
              <a:rPr lang="zh-CN" altLang="en-US"/>
              <a:t>开销，降低合并开销（无</a:t>
            </a:r>
            <a:r>
              <a:rPr lang="en-US" altLang="zh-CN"/>
              <a:t>FULL</a:t>
            </a:r>
            <a:r>
              <a:rPr lang="zh-CN" altLang="en-US"/>
              <a:t>合并）。</a:t>
            </a:r>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lstStyle/>
          <a:p>
            <a:endParaRPr lang="en-US" altLang="en-US"/>
          </a:p>
        </p:txBody>
      </p:sp>
      <p:pic>
        <p:nvPicPr>
          <p:cNvPr id="318467" name="Picture 3"/>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1732953" y="577708"/>
            <a:ext cx="7943497" cy="5253540"/>
          </a:xfr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p:txBody>
          <a:bodyPr/>
          <a:lstStyle/>
          <a:p>
            <a:r>
              <a:rPr lang="en-US" altLang="zh-CN"/>
              <a:t>4.6 </a:t>
            </a:r>
            <a:r>
              <a:rPr lang="zh-CN" altLang="en-US"/>
              <a:t>垃圾回收（</a:t>
            </a:r>
            <a:r>
              <a:rPr lang="en-US" altLang="zh-CN"/>
              <a:t>GC</a:t>
            </a:r>
            <a:r>
              <a:rPr lang="zh-CN" altLang="en-US"/>
              <a:t>）</a:t>
            </a:r>
            <a:endParaRPr lang="zh-CN" altLang="en-US"/>
          </a:p>
        </p:txBody>
      </p:sp>
      <p:sp>
        <p:nvSpPr>
          <p:cNvPr id="301059" name="Rectangle 3"/>
          <p:cNvSpPr>
            <a:spLocks noGrp="1" noChangeArrowheads="1"/>
          </p:cNvSpPr>
          <p:nvPr>
            <p:ph type="body" idx="1"/>
          </p:nvPr>
        </p:nvSpPr>
        <p:spPr>
          <a:xfrm>
            <a:off x="736352" y="1089372"/>
            <a:ext cx="8580675" cy="4687511"/>
          </a:xfrm>
        </p:spPr>
        <p:txBody>
          <a:bodyPr/>
          <a:lstStyle/>
          <a:p>
            <a:pPr>
              <a:lnSpc>
                <a:spcPct val="90000"/>
              </a:lnSpc>
            </a:pPr>
            <a:r>
              <a:rPr lang="zh-CN" altLang="en-US" sz="3220" b="1" dirty="0">
                <a:solidFill>
                  <a:srgbClr val="320E04"/>
                </a:solidFill>
              </a:rPr>
              <a:t>为什么要回收</a:t>
            </a:r>
            <a:endParaRPr lang="zh-CN" altLang="en-US" sz="3220" b="1" dirty="0">
              <a:solidFill>
                <a:srgbClr val="320E04"/>
              </a:solidFill>
            </a:endParaRPr>
          </a:p>
          <a:p>
            <a:pPr lvl="1">
              <a:lnSpc>
                <a:spcPct val="90000"/>
              </a:lnSpc>
            </a:pPr>
            <a:r>
              <a:rPr lang="zh-CN" altLang="en-US" dirty="0">
                <a:solidFill>
                  <a:srgbClr val="320E04"/>
                </a:solidFill>
              </a:rPr>
              <a:t>标记作废的数据虽然无效但仍然占据物理存储空间</a:t>
            </a:r>
            <a:endParaRPr lang="zh-CN" altLang="en-US" dirty="0">
              <a:solidFill>
                <a:srgbClr val="320E04"/>
              </a:solidFill>
            </a:endParaRPr>
          </a:p>
          <a:p>
            <a:pPr lvl="1">
              <a:lnSpc>
                <a:spcPct val="90000"/>
              </a:lnSpc>
            </a:pPr>
            <a:r>
              <a:rPr lang="zh-CN" altLang="en-US" dirty="0">
                <a:solidFill>
                  <a:srgbClr val="320E04"/>
                </a:solidFill>
              </a:rPr>
              <a:t>物理存储单元在其被擦除之前不能被重新使用</a:t>
            </a:r>
            <a:endParaRPr lang="zh-CN" altLang="en-US" dirty="0">
              <a:solidFill>
                <a:srgbClr val="320E04"/>
              </a:solidFill>
            </a:endParaRPr>
          </a:p>
          <a:p>
            <a:pPr lvl="1">
              <a:lnSpc>
                <a:spcPct val="90000"/>
              </a:lnSpc>
            </a:pPr>
            <a:r>
              <a:rPr lang="zh-CN" altLang="en-US" dirty="0">
                <a:solidFill>
                  <a:srgbClr val="320E04"/>
                </a:solidFill>
              </a:rPr>
              <a:t>主机对底层物理存储空问的占用情况一无所知</a:t>
            </a:r>
            <a:endParaRPr lang="zh-CN" altLang="en-US" dirty="0">
              <a:solidFill>
                <a:srgbClr val="320E04"/>
              </a:solidFill>
            </a:endParaRPr>
          </a:p>
          <a:p>
            <a:pPr>
              <a:lnSpc>
                <a:spcPct val="90000"/>
              </a:lnSpc>
            </a:pPr>
            <a:r>
              <a:rPr lang="zh-CN" altLang="en-US" sz="3220" b="1" dirty="0">
                <a:solidFill>
                  <a:srgbClr val="320E04"/>
                </a:solidFill>
              </a:rPr>
              <a:t>什么是垃圾回收</a:t>
            </a:r>
            <a:endParaRPr lang="zh-CN" altLang="en-US" sz="3220" b="1" dirty="0">
              <a:solidFill>
                <a:srgbClr val="320E04"/>
              </a:solidFill>
            </a:endParaRPr>
          </a:p>
          <a:p>
            <a:pPr lvl="1">
              <a:lnSpc>
                <a:spcPct val="90000"/>
              </a:lnSpc>
            </a:pPr>
            <a:r>
              <a:rPr lang="zh-CN" altLang="en-US" dirty="0">
                <a:solidFill>
                  <a:srgbClr val="320E04"/>
                </a:solidFill>
              </a:rPr>
              <a:t>选择一个包含无效页的块，将该块中的有效页迁移到一个干净块中，然后将该块擦除以备再次使用。</a:t>
            </a:r>
            <a:endParaRPr lang="zh-CN" altLang="en-US" dirty="0">
              <a:solidFill>
                <a:srgbClr val="320E04"/>
              </a:solidFill>
            </a:endParaRPr>
          </a:p>
          <a:p>
            <a:pPr>
              <a:lnSpc>
                <a:spcPct val="90000"/>
              </a:lnSpc>
            </a:pPr>
            <a:endParaRPr lang="zh-CN"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r>
              <a:rPr lang="en-US" altLang="zh-CN"/>
              <a:t>4.6.1 </a:t>
            </a:r>
            <a:r>
              <a:rPr lang="zh-CN" altLang="en-US"/>
              <a:t>垃圾回收中的</a:t>
            </a:r>
            <a:r>
              <a:rPr lang="zh-CN" altLang="en-US">
                <a:solidFill>
                  <a:srgbClr val="FF3300"/>
                </a:solidFill>
              </a:rPr>
              <a:t>合并</a:t>
            </a:r>
            <a:endParaRPr lang="zh-CN" altLang="en-US"/>
          </a:p>
        </p:txBody>
      </p:sp>
      <p:sp>
        <p:nvSpPr>
          <p:cNvPr id="315395" name="Rectangle 3"/>
          <p:cNvSpPr>
            <a:spLocks noGrp="1" noChangeArrowheads="1"/>
          </p:cNvSpPr>
          <p:nvPr>
            <p:ph type="body" idx="1"/>
          </p:nvPr>
        </p:nvSpPr>
        <p:spPr/>
        <p:txBody>
          <a:bodyPr/>
          <a:lstStyle/>
          <a:p>
            <a:r>
              <a:rPr lang="en-US" altLang="zh-CN"/>
              <a:t>GC</a:t>
            </a:r>
            <a:r>
              <a:rPr lang="zh-CN" altLang="en-US"/>
              <a:t>合并日志块和数据块</a:t>
            </a:r>
            <a:endParaRPr lang="zh-CN" altLang="en-US"/>
          </a:p>
          <a:p>
            <a:pPr lvl="1"/>
            <a:r>
              <a:rPr lang="en-US" altLang="zh-CN" sz="2085"/>
              <a:t>Switch Merge</a:t>
            </a:r>
            <a:endParaRPr lang="en-US" altLang="zh-CN" sz="2085"/>
          </a:p>
          <a:p>
            <a:pPr lvl="1"/>
            <a:r>
              <a:rPr lang="en-US" altLang="zh-CN" sz="2085"/>
              <a:t>Partial Merge</a:t>
            </a:r>
            <a:endParaRPr lang="en-US" altLang="zh-CN" sz="2085"/>
          </a:p>
          <a:p>
            <a:pPr lvl="1"/>
            <a:r>
              <a:rPr lang="en-US" altLang="zh-CN" sz="2085"/>
              <a:t>Full Merge</a:t>
            </a:r>
            <a:endParaRPr lang="en-US" altLang="zh-CN" sz="2085"/>
          </a:p>
        </p:txBody>
      </p:sp>
      <p:pic>
        <p:nvPicPr>
          <p:cNvPr id="31539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38135" y="2238622"/>
            <a:ext cx="4838312" cy="373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p:txBody>
          <a:bodyPr/>
          <a:lstStyle/>
          <a:p>
            <a:r>
              <a:rPr lang="en-US" altLang="zh-CN" dirty="0"/>
              <a:t>4.6.2 Full Merge</a:t>
            </a:r>
            <a:r>
              <a:rPr lang="zh-CN" altLang="en-US" dirty="0"/>
              <a:t>例子</a:t>
            </a:r>
            <a:endParaRPr lang="zh-CN" altLang="en-US" dirty="0"/>
          </a:p>
        </p:txBody>
      </p:sp>
      <p:pic>
        <p:nvPicPr>
          <p:cNvPr id="316419" name="Picture 3"/>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1981185" y="1660913"/>
            <a:ext cx="7695262" cy="4104140"/>
          </a:xfr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lstStyle/>
          <a:p>
            <a:r>
              <a:rPr lang="en-US" altLang="zh-CN" dirty="0"/>
              <a:t>4.6.3 </a:t>
            </a:r>
            <a:r>
              <a:rPr lang="zh-CN" altLang="en-US" dirty="0"/>
              <a:t>垃圾回收相关问题</a:t>
            </a:r>
            <a:endParaRPr lang="zh-CN" altLang="en-US" dirty="0"/>
          </a:p>
        </p:txBody>
      </p:sp>
      <p:sp>
        <p:nvSpPr>
          <p:cNvPr id="279555" name="Rectangle 3"/>
          <p:cNvSpPr>
            <a:spLocks noGrp="1" noChangeArrowheads="1"/>
          </p:cNvSpPr>
          <p:nvPr>
            <p:ph type="body" idx="1"/>
          </p:nvPr>
        </p:nvSpPr>
        <p:spPr/>
        <p:txBody>
          <a:bodyPr/>
          <a:lstStyle/>
          <a:p>
            <a:r>
              <a:rPr lang="zh-CN" altLang="en-US" sz="3125">
                <a:solidFill>
                  <a:srgbClr val="320E04"/>
                </a:solidFill>
              </a:rPr>
              <a:t>垃圾回收策略</a:t>
            </a:r>
            <a:endParaRPr lang="zh-CN" altLang="en-US" sz="3125">
              <a:solidFill>
                <a:srgbClr val="320E04"/>
              </a:solidFill>
            </a:endParaRPr>
          </a:p>
          <a:p>
            <a:pPr lvl="1"/>
            <a:r>
              <a:rPr lang="zh-CN" altLang="en-US">
                <a:solidFill>
                  <a:srgbClr val="320E04"/>
                </a:solidFill>
              </a:rPr>
              <a:t>空闲块阀值回收</a:t>
            </a:r>
            <a:endParaRPr lang="zh-CN" altLang="en-US">
              <a:solidFill>
                <a:srgbClr val="320E04"/>
              </a:solidFill>
            </a:endParaRPr>
          </a:p>
          <a:p>
            <a:pPr lvl="1"/>
            <a:r>
              <a:rPr lang="zh-CN" altLang="en-US">
                <a:solidFill>
                  <a:srgbClr val="320E04"/>
                </a:solidFill>
              </a:rPr>
              <a:t>实时回收</a:t>
            </a:r>
            <a:endParaRPr lang="zh-CN" altLang="en-US">
              <a:solidFill>
                <a:srgbClr val="320E04"/>
              </a:solidFill>
            </a:endParaRPr>
          </a:p>
          <a:p>
            <a:pPr lvl="1"/>
            <a:r>
              <a:rPr lang="zh-CN" altLang="en-US">
                <a:solidFill>
                  <a:srgbClr val="320E04"/>
                </a:solidFill>
              </a:rPr>
              <a:t>无效数据阀值回收</a:t>
            </a:r>
            <a:endParaRPr lang="zh-CN" altLang="en-US">
              <a:solidFill>
                <a:srgbClr val="320E04"/>
              </a:solidFill>
            </a:endParaRPr>
          </a:p>
          <a:p>
            <a:r>
              <a:rPr lang="zh-CN" altLang="en-US" sz="3125">
                <a:solidFill>
                  <a:srgbClr val="320E04"/>
                </a:solidFill>
              </a:rPr>
              <a:t>垃圾回收方式</a:t>
            </a:r>
            <a:endParaRPr lang="zh-CN" altLang="en-US" sz="3125">
              <a:solidFill>
                <a:srgbClr val="320E04"/>
              </a:solidFill>
            </a:endParaRPr>
          </a:p>
          <a:p>
            <a:pPr lvl="1"/>
            <a:r>
              <a:rPr lang="zh-CN" altLang="en-US"/>
              <a:t>选取什么块作为回收块</a:t>
            </a:r>
            <a:endParaRPr lang="zh-CN" altLang="en-US"/>
          </a:p>
          <a:p>
            <a:pPr lvl="1"/>
            <a:r>
              <a:rPr lang="zh-CN" altLang="en-US"/>
              <a:t>选取什么</a:t>
            </a:r>
            <a:r>
              <a:rPr lang="en-US" altLang="zh-CN"/>
              <a:t>clean</a:t>
            </a:r>
            <a:r>
              <a:rPr lang="zh-CN" altLang="en-US"/>
              <a:t>块容纳回收块中有效数据</a:t>
            </a:r>
            <a:endParaRPr lang="zh-CN" altLang="en-US" sz="2750">
              <a:solidFill>
                <a:srgbClr val="320E04"/>
              </a:solidFill>
            </a:endParaRPr>
          </a:p>
          <a:p>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p:txBody>
          <a:bodyPr/>
          <a:lstStyle/>
          <a:p>
            <a:r>
              <a:rPr lang="en-US" altLang="zh-CN"/>
              <a:t>4.7 </a:t>
            </a:r>
            <a:r>
              <a:rPr lang="zh-CN" altLang="en-US"/>
              <a:t>损耗均衡</a:t>
            </a:r>
            <a:endParaRPr lang="zh-CN" altLang="en-US"/>
          </a:p>
        </p:txBody>
      </p:sp>
      <p:sp>
        <p:nvSpPr>
          <p:cNvPr id="306179" name="Rectangle 3"/>
          <p:cNvSpPr>
            <a:spLocks noGrp="1" noChangeArrowheads="1"/>
          </p:cNvSpPr>
          <p:nvPr>
            <p:ph type="body" idx="1"/>
          </p:nvPr>
        </p:nvSpPr>
        <p:spPr/>
        <p:txBody>
          <a:bodyPr/>
          <a:lstStyle/>
          <a:p>
            <a:r>
              <a:rPr lang="zh-CN" altLang="en-US" sz="3125">
                <a:solidFill>
                  <a:srgbClr val="320E04"/>
                </a:solidFill>
              </a:rPr>
              <a:t>闪存块的擦除次数有限，如果某块的擦除次数达到上限，固态盘的整体性能将会大打折扣，所以需要负载均衡算法来使所有数据块的擦除次数尽可能地均匀。</a:t>
            </a:r>
            <a:endParaRPr lang="zh-CN" altLang="en-US" sz="3125">
              <a:solidFill>
                <a:srgbClr val="320E04"/>
              </a:solidFill>
            </a:endParaRPr>
          </a:p>
          <a:p>
            <a:r>
              <a:rPr lang="zh-CN" altLang="en-US" sz="3125">
                <a:solidFill>
                  <a:srgbClr val="320E04"/>
                </a:solidFill>
              </a:rPr>
              <a:t>随机性磨损均衡算法</a:t>
            </a:r>
            <a:endParaRPr lang="zh-CN" altLang="en-US" sz="3125">
              <a:solidFill>
                <a:srgbClr val="320E04"/>
              </a:solidFill>
            </a:endParaRPr>
          </a:p>
          <a:p>
            <a:r>
              <a:rPr lang="zh-CN" altLang="en-US" sz="3125">
                <a:solidFill>
                  <a:srgbClr val="320E04"/>
                </a:solidFill>
              </a:rPr>
              <a:t>确定性磨损均衡算法</a:t>
            </a:r>
            <a:endParaRPr lang="zh-CN" altLang="en-US" sz="3125">
              <a:solidFill>
                <a:srgbClr val="320E04"/>
              </a:solidFill>
            </a:endParaRPr>
          </a:p>
          <a:p>
            <a:endParaRPr lang="zh-CN" altLang="en-US" sz="3125">
              <a:solidFill>
                <a:srgbClr val="320E04"/>
              </a:solidFill>
            </a:endParaRPr>
          </a:p>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p:txBody>
          <a:bodyPr/>
          <a:lstStyle/>
          <a:p>
            <a:r>
              <a:rPr lang="en-US" altLang="zh-CN" dirty="0"/>
              <a:t>4.7.1</a:t>
            </a:r>
            <a:r>
              <a:rPr lang="zh-CN" altLang="en-US" dirty="0"/>
              <a:t>随机性磨损均衡算法的典型算法</a:t>
            </a:r>
            <a:endParaRPr lang="zh-CN" altLang="en-US" dirty="0"/>
          </a:p>
        </p:txBody>
      </p:sp>
      <p:sp>
        <p:nvSpPr>
          <p:cNvPr id="307203" name="Rectangle 3"/>
          <p:cNvSpPr>
            <a:spLocks noGrp="1" noChangeArrowheads="1"/>
          </p:cNvSpPr>
          <p:nvPr>
            <p:ph type="body" idx="1"/>
          </p:nvPr>
        </p:nvSpPr>
        <p:spPr/>
        <p:txBody>
          <a:bodyPr/>
          <a:lstStyle/>
          <a:p>
            <a:r>
              <a:rPr lang="en-US" altLang="zh-CN" sz="3125" b="1" dirty="0">
                <a:solidFill>
                  <a:srgbClr val="FF0000"/>
                </a:solidFill>
              </a:rPr>
              <a:t>Ban</a:t>
            </a:r>
            <a:r>
              <a:rPr lang="zh-CN" altLang="en-US" sz="3125" b="1" dirty="0">
                <a:solidFill>
                  <a:srgbClr val="FF0000"/>
                </a:solidFill>
              </a:rPr>
              <a:t>提出的算法</a:t>
            </a:r>
            <a:r>
              <a:rPr lang="zh-CN" altLang="en-US" sz="3125" dirty="0">
                <a:solidFill>
                  <a:srgbClr val="320E04"/>
                </a:solidFill>
              </a:rPr>
              <a:t>：在每次写或擦除操作后，按照 </a:t>
            </a:r>
            <a:r>
              <a:rPr lang="en-US" altLang="zh-CN" sz="3125" dirty="0">
                <a:solidFill>
                  <a:srgbClr val="320E04"/>
                </a:solidFill>
              </a:rPr>
              <a:t>1</a:t>
            </a:r>
            <a:r>
              <a:rPr lang="zh-CN" altLang="en-US" sz="3125" dirty="0">
                <a:solidFill>
                  <a:srgbClr val="320E04"/>
                </a:solidFill>
              </a:rPr>
              <a:t>／</a:t>
            </a:r>
            <a:r>
              <a:rPr lang="en-US" altLang="zh-CN" sz="3125" dirty="0">
                <a:solidFill>
                  <a:srgbClr val="320E04"/>
                </a:solidFill>
              </a:rPr>
              <a:t>1000</a:t>
            </a:r>
            <a:r>
              <a:rPr lang="zh-CN" altLang="en-US" sz="3125" dirty="0">
                <a:solidFill>
                  <a:srgbClr val="320E04"/>
                </a:solidFill>
              </a:rPr>
              <a:t>的概率来触发磨损均衡处理</a:t>
            </a:r>
            <a:endParaRPr lang="zh-CN" altLang="en-US" sz="3125" dirty="0">
              <a:solidFill>
                <a:srgbClr val="320E04"/>
              </a:solidFill>
            </a:endParaRPr>
          </a:p>
          <a:p>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zh-CN" altLang="en-US" dirty="0"/>
              <a:t>主要内容</a:t>
            </a:r>
            <a:endParaRPr lang="zh-CN" altLang="en-US" dirty="0"/>
          </a:p>
        </p:txBody>
      </p:sp>
      <p:sp>
        <p:nvSpPr>
          <p:cNvPr id="249859" name="Rectangle 3"/>
          <p:cNvSpPr>
            <a:spLocks noGrp="1" noChangeArrowheads="1"/>
          </p:cNvSpPr>
          <p:nvPr>
            <p:ph type="body" idx="1"/>
          </p:nvPr>
        </p:nvSpPr>
        <p:spPr/>
        <p:txBody>
          <a:bodyPr/>
          <a:lstStyle/>
          <a:p>
            <a:pPr>
              <a:lnSpc>
                <a:spcPct val="90000"/>
              </a:lnSpc>
            </a:pPr>
            <a:r>
              <a:rPr lang="en-US" altLang="zh-CN" sz="2465" dirty="0"/>
              <a:t>SSD</a:t>
            </a:r>
            <a:r>
              <a:rPr lang="zh-CN" altLang="en-US" sz="2465" dirty="0"/>
              <a:t>简介</a:t>
            </a:r>
            <a:endParaRPr lang="zh-CN" altLang="en-US" sz="2465" dirty="0"/>
          </a:p>
          <a:p>
            <a:pPr>
              <a:lnSpc>
                <a:spcPct val="90000"/>
              </a:lnSpc>
            </a:pPr>
            <a:r>
              <a:rPr lang="en-US" altLang="zh-CN" sz="2465" dirty="0"/>
              <a:t>Flash-based SSD</a:t>
            </a:r>
            <a:r>
              <a:rPr lang="zh-CN" altLang="en-US" sz="2465" dirty="0"/>
              <a:t>特点</a:t>
            </a:r>
            <a:endParaRPr lang="zh-CN" altLang="en-US" sz="2465" dirty="0"/>
          </a:p>
          <a:p>
            <a:pPr>
              <a:lnSpc>
                <a:spcPct val="90000"/>
              </a:lnSpc>
            </a:pPr>
            <a:r>
              <a:rPr lang="en-US" altLang="zh-CN" sz="2465" dirty="0"/>
              <a:t>SSD</a:t>
            </a:r>
            <a:r>
              <a:rPr lang="zh-CN" altLang="en-US" sz="2465" dirty="0"/>
              <a:t>内部结构</a:t>
            </a:r>
            <a:endParaRPr lang="zh-CN" altLang="en-US" sz="2465" dirty="0"/>
          </a:p>
          <a:p>
            <a:pPr>
              <a:lnSpc>
                <a:spcPct val="90000"/>
              </a:lnSpc>
            </a:pPr>
            <a:r>
              <a:rPr lang="en-US" altLang="zh-CN" sz="2465" dirty="0"/>
              <a:t>SSD</a:t>
            </a:r>
            <a:r>
              <a:rPr lang="zh-CN" altLang="en-US" sz="2465" dirty="0"/>
              <a:t>关键技术</a:t>
            </a:r>
            <a:endParaRPr lang="zh-CN" altLang="en-US" sz="2465" dirty="0"/>
          </a:p>
          <a:p>
            <a:pPr>
              <a:lnSpc>
                <a:spcPct val="90000"/>
              </a:lnSpc>
            </a:pPr>
            <a:r>
              <a:rPr lang="en-US" altLang="zh-CN" sz="2465" dirty="0"/>
              <a:t>SSD</a:t>
            </a:r>
            <a:r>
              <a:rPr lang="zh-CN" altLang="en-US" sz="2465" dirty="0"/>
              <a:t>设计方案</a:t>
            </a:r>
            <a:endParaRPr lang="zh-CN" altLang="en-US" sz="2465" dirty="0"/>
          </a:p>
          <a:p>
            <a:pPr>
              <a:lnSpc>
                <a:spcPct val="90000"/>
              </a:lnSpc>
            </a:pPr>
            <a:r>
              <a:rPr lang="en-US" altLang="zh-CN" sz="2465" dirty="0"/>
              <a:t>SSD</a:t>
            </a:r>
            <a:r>
              <a:rPr lang="zh-CN" altLang="en-US" sz="2465" dirty="0"/>
              <a:t>相关项目</a:t>
            </a:r>
            <a:endParaRPr lang="zh-CN" altLang="en-US" sz="2465" dirty="0"/>
          </a:p>
          <a:p>
            <a:pPr>
              <a:lnSpc>
                <a:spcPct val="90000"/>
              </a:lnSpc>
            </a:pPr>
            <a:r>
              <a:rPr lang="en-US" altLang="zh-CN" sz="2465" dirty="0"/>
              <a:t>SSD</a:t>
            </a:r>
            <a:r>
              <a:rPr lang="zh-CN" altLang="en-US" sz="2465" dirty="0"/>
              <a:t>工业界厂商</a:t>
            </a:r>
            <a:endParaRPr lang="zh-CN" altLang="en-US" sz="2465" dirty="0"/>
          </a:p>
          <a:p>
            <a:pPr>
              <a:lnSpc>
                <a:spcPct val="90000"/>
              </a:lnSpc>
            </a:pPr>
            <a:r>
              <a:rPr lang="zh-CN" altLang="en-US" sz="2465" dirty="0"/>
              <a:t>实验平台</a:t>
            </a:r>
            <a:endParaRPr lang="zh-CN" altLang="en-US" sz="2465" dirty="0"/>
          </a:p>
          <a:p>
            <a:pPr>
              <a:lnSpc>
                <a:spcPct val="90000"/>
              </a:lnSpc>
            </a:pPr>
            <a:r>
              <a:rPr lang="zh-CN" altLang="en-US" sz="2465" dirty="0"/>
              <a:t>参考资料</a:t>
            </a:r>
            <a:endParaRPr lang="zh-CN" altLang="en-US" sz="2465"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a:xfrm>
            <a:off x="232296" y="153269"/>
            <a:ext cx="8121022" cy="576064"/>
          </a:xfrm>
        </p:spPr>
        <p:txBody>
          <a:bodyPr/>
          <a:lstStyle/>
          <a:p>
            <a:r>
              <a:rPr lang="en-US" altLang="zh-CN" dirty="0"/>
              <a:t>4.7.2 </a:t>
            </a:r>
            <a:r>
              <a:rPr lang="zh-CN" altLang="en-US" dirty="0"/>
              <a:t>确定性磨损均衡算法典型算法</a:t>
            </a:r>
            <a:endParaRPr lang="zh-CN" altLang="en-US" dirty="0"/>
          </a:p>
        </p:txBody>
      </p:sp>
      <p:sp>
        <p:nvSpPr>
          <p:cNvPr id="308227" name="Rectangle 3"/>
          <p:cNvSpPr>
            <a:spLocks noGrp="1" noChangeArrowheads="1"/>
          </p:cNvSpPr>
          <p:nvPr>
            <p:ph type="body" idx="1"/>
          </p:nvPr>
        </p:nvSpPr>
        <p:spPr/>
        <p:txBody>
          <a:bodyPr/>
          <a:lstStyle/>
          <a:p>
            <a:pPr>
              <a:lnSpc>
                <a:spcPct val="80000"/>
              </a:lnSpc>
            </a:pPr>
            <a:r>
              <a:rPr lang="en-US" altLang="zh-CN" sz="2655" b="1" dirty="0">
                <a:solidFill>
                  <a:srgbClr val="FF0000"/>
                </a:solidFill>
              </a:rPr>
              <a:t>Assar</a:t>
            </a:r>
            <a:r>
              <a:rPr lang="zh-CN" altLang="en-US" sz="2655" b="1" dirty="0">
                <a:solidFill>
                  <a:srgbClr val="FF0000"/>
                </a:solidFill>
              </a:rPr>
              <a:t>算法</a:t>
            </a:r>
            <a:r>
              <a:rPr lang="zh-CN" altLang="en-US" sz="2655" dirty="0">
                <a:solidFill>
                  <a:srgbClr val="320E04"/>
                </a:solidFill>
              </a:rPr>
              <a:t>：将</a:t>
            </a:r>
            <a:r>
              <a:rPr lang="zh-CN" altLang="en-US" sz="2655" dirty="0">
                <a:solidFill>
                  <a:srgbClr val="320E04"/>
                </a:solidFill>
                <a:latin typeface="Arial" panose="020B0604020202020204" pitchFamily="34" charset="0"/>
              </a:rPr>
              <a:t>“</a:t>
            </a:r>
            <a:r>
              <a:rPr lang="zh-CN" altLang="en-US" sz="2655" dirty="0">
                <a:solidFill>
                  <a:srgbClr val="320E04"/>
                </a:solidFill>
              </a:rPr>
              <a:t>冷</a:t>
            </a:r>
            <a:r>
              <a:rPr lang="zh-CN" altLang="en-US" sz="2655" dirty="0">
                <a:solidFill>
                  <a:srgbClr val="320E04"/>
                </a:solidFill>
                <a:latin typeface="Arial" panose="020B0604020202020204" pitchFamily="34" charset="0"/>
              </a:rPr>
              <a:t>”</a:t>
            </a:r>
            <a:r>
              <a:rPr lang="zh-CN" altLang="en-US" sz="2655" dirty="0">
                <a:solidFill>
                  <a:srgbClr val="320E04"/>
                </a:solidFill>
              </a:rPr>
              <a:t>数据转移到擦除数已达到最大的块上，而该块在本周期中已禁止再被擦除</a:t>
            </a:r>
            <a:endParaRPr lang="zh-CN" altLang="en-US" sz="2655" dirty="0">
              <a:solidFill>
                <a:srgbClr val="320E04"/>
              </a:solidFill>
            </a:endParaRPr>
          </a:p>
          <a:p>
            <a:pPr>
              <a:lnSpc>
                <a:spcPct val="80000"/>
              </a:lnSpc>
            </a:pPr>
            <a:r>
              <a:rPr lang="en-US" altLang="zh-CN" sz="2655" b="1" dirty="0">
                <a:solidFill>
                  <a:srgbClr val="FF0000"/>
                </a:solidFill>
              </a:rPr>
              <a:t>Yuan—</a:t>
            </a:r>
            <a:r>
              <a:rPr lang="en-US" altLang="zh-CN" sz="2655" b="1" dirty="0" err="1">
                <a:solidFill>
                  <a:srgbClr val="FF0000"/>
                </a:solidFill>
              </a:rPr>
              <a:t>Hao</a:t>
            </a:r>
            <a:r>
              <a:rPr lang="en-US" altLang="zh-CN" sz="2655" b="1" dirty="0">
                <a:solidFill>
                  <a:srgbClr val="FF0000"/>
                </a:solidFill>
              </a:rPr>
              <a:t> Chang</a:t>
            </a:r>
            <a:r>
              <a:rPr lang="zh-CN" altLang="en-US" sz="2655" b="1" dirty="0">
                <a:solidFill>
                  <a:srgbClr val="FF0000"/>
                </a:solidFill>
              </a:rPr>
              <a:t>算法</a:t>
            </a:r>
            <a:r>
              <a:rPr lang="zh-CN" altLang="en-US" sz="2465" dirty="0">
                <a:effectLst>
                  <a:outerShdw blurRad="38100" dist="38100" dir="2700000" algn="tl">
                    <a:srgbClr val="C0C0C0"/>
                  </a:outerShdw>
                </a:effectLst>
              </a:rPr>
              <a:t>：</a:t>
            </a:r>
            <a:r>
              <a:rPr lang="zh-CN" altLang="en-US" sz="2655" dirty="0">
                <a:solidFill>
                  <a:srgbClr val="320E04"/>
                </a:solidFill>
              </a:rPr>
              <a:t>用一个</a:t>
            </a:r>
            <a:r>
              <a:rPr lang="en-US" altLang="zh-CN" sz="2655" dirty="0">
                <a:solidFill>
                  <a:srgbClr val="320E04"/>
                </a:solidFill>
              </a:rPr>
              <a:t>bit</a:t>
            </a:r>
            <a:r>
              <a:rPr lang="zh-CN" altLang="en-US" sz="2655" dirty="0">
                <a:solidFill>
                  <a:srgbClr val="320E04"/>
                </a:solidFill>
              </a:rPr>
              <a:t>位数组来记录本周期内的擦除情况，将连续的</a:t>
            </a:r>
            <a:r>
              <a:rPr lang="en-US" altLang="zh-CN" sz="2655" dirty="0">
                <a:solidFill>
                  <a:srgbClr val="320E04"/>
                </a:solidFill>
              </a:rPr>
              <a:t>2</a:t>
            </a:r>
            <a:r>
              <a:rPr lang="zh-CN" altLang="en-US" sz="2655" dirty="0">
                <a:solidFill>
                  <a:srgbClr val="320E04"/>
                </a:solidFill>
              </a:rPr>
              <a:t>的</a:t>
            </a:r>
            <a:r>
              <a:rPr lang="en-US" altLang="zh-CN" sz="2655" dirty="0">
                <a:solidFill>
                  <a:srgbClr val="320E04"/>
                </a:solidFill>
              </a:rPr>
              <a:t>k</a:t>
            </a:r>
            <a:r>
              <a:rPr lang="zh-CN" altLang="en-US" sz="2655" dirty="0">
                <a:solidFill>
                  <a:srgbClr val="320E04"/>
                </a:solidFill>
              </a:rPr>
              <a:t>次方</a:t>
            </a:r>
            <a:r>
              <a:rPr lang="en-US" altLang="zh-CN" sz="2655" dirty="0">
                <a:solidFill>
                  <a:srgbClr val="320E04"/>
                </a:solidFill>
              </a:rPr>
              <a:t>(</a:t>
            </a:r>
            <a:r>
              <a:rPr lang="zh-CN" altLang="en-US" sz="2655" dirty="0">
                <a:solidFill>
                  <a:srgbClr val="320E04"/>
                </a:solidFill>
              </a:rPr>
              <a:t>其中</a:t>
            </a:r>
            <a:r>
              <a:rPr lang="en-US" altLang="zh-CN" sz="2655" dirty="0">
                <a:solidFill>
                  <a:srgbClr val="320E04"/>
                </a:solidFill>
              </a:rPr>
              <a:t>k≥0)</a:t>
            </a:r>
            <a:r>
              <a:rPr lang="zh-CN" altLang="en-US" sz="2655" dirty="0">
                <a:solidFill>
                  <a:srgbClr val="320E04"/>
                </a:solidFill>
              </a:rPr>
              <a:t>个数据块组成一个块集合，每一位</a:t>
            </a:r>
            <a:r>
              <a:rPr lang="en-US" altLang="zh-CN" sz="2655" dirty="0">
                <a:solidFill>
                  <a:srgbClr val="320E04"/>
                </a:solidFill>
              </a:rPr>
              <a:t>bit</a:t>
            </a:r>
            <a:r>
              <a:rPr lang="zh-CN" altLang="en-US" sz="2655" dirty="0">
                <a:solidFill>
                  <a:srgbClr val="320E04"/>
                </a:solidFill>
              </a:rPr>
              <a:t>表示对应的块集合中是否有数据块被擦除过，若有则该</a:t>
            </a:r>
            <a:r>
              <a:rPr lang="en-US" altLang="zh-CN" sz="2655" dirty="0">
                <a:solidFill>
                  <a:srgbClr val="320E04"/>
                </a:solidFill>
              </a:rPr>
              <a:t>bit</a:t>
            </a:r>
            <a:r>
              <a:rPr lang="zh-CN" altLang="en-US" sz="2655" dirty="0">
                <a:solidFill>
                  <a:srgbClr val="320E04"/>
                </a:solidFill>
              </a:rPr>
              <a:t>记</a:t>
            </a:r>
            <a:r>
              <a:rPr lang="en-US" altLang="zh-CN" sz="2655" dirty="0">
                <a:solidFill>
                  <a:srgbClr val="320E04"/>
                </a:solidFill>
              </a:rPr>
              <a:t>1</a:t>
            </a:r>
            <a:r>
              <a:rPr lang="zh-CN" altLang="en-US" sz="2655" dirty="0">
                <a:solidFill>
                  <a:srgbClr val="320E04"/>
                </a:solidFill>
              </a:rPr>
              <a:t>，反之记</a:t>
            </a:r>
            <a:r>
              <a:rPr lang="en-US" altLang="zh-CN" sz="2655" dirty="0">
                <a:solidFill>
                  <a:srgbClr val="320E04"/>
                </a:solidFill>
              </a:rPr>
              <a:t>0</a:t>
            </a:r>
            <a:r>
              <a:rPr lang="zh-CN" altLang="en-US" sz="2655" dirty="0">
                <a:solidFill>
                  <a:srgbClr val="320E04"/>
                </a:solidFill>
              </a:rPr>
              <a:t>。</a:t>
            </a:r>
            <a:endParaRPr lang="zh-CN" altLang="en-US" sz="2655" dirty="0">
              <a:solidFill>
                <a:srgbClr val="320E04"/>
              </a:solidFill>
            </a:endParaRPr>
          </a:p>
          <a:p>
            <a:pPr>
              <a:lnSpc>
                <a:spcPct val="80000"/>
              </a:lnSpc>
            </a:pPr>
            <a:r>
              <a:rPr lang="en-US" altLang="zh-CN" sz="2655" b="1" dirty="0">
                <a:solidFill>
                  <a:srgbClr val="FF0000"/>
                </a:solidFill>
              </a:rPr>
              <a:t>Dual-Pool</a:t>
            </a:r>
            <a:r>
              <a:rPr lang="zh-CN" altLang="en-US" sz="2655" b="1" dirty="0">
                <a:solidFill>
                  <a:srgbClr val="FF0000"/>
                </a:solidFill>
              </a:rPr>
              <a:t>算法</a:t>
            </a:r>
            <a:r>
              <a:rPr lang="zh-CN" altLang="en-US" sz="2465" dirty="0">
                <a:solidFill>
                  <a:srgbClr val="320E04"/>
                </a:solidFill>
              </a:rPr>
              <a:t>：对热池块中擦除次数最大的块与冷池块中擦除次数最小的块根据一定的阀值进行交换，以达到磨损平衡的目的。算法复杂，导致其在执行时内存消耗较大，时间开销也很大</a:t>
            </a:r>
            <a:endParaRPr lang="zh-CN" altLang="en-US" sz="2465" dirty="0">
              <a:solidFill>
                <a:srgbClr val="320E04"/>
              </a:solidFill>
            </a:endParaRPr>
          </a:p>
          <a:p>
            <a:pPr>
              <a:lnSpc>
                <a:spcPct val="80000"/>
              </a:lnSpc>
              <a:buFont typeface="Wingdings" panose="05000000000000000000" pitchFamily="2" charset="2"/>
              <a:buChar char="l"/>
            </a:pPr>
            <a:endParaRPr lang="zh-CN" altLang="en-US" sz="2465" dirty="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缓冲区管理算法的介绍</a:t>
            </a:r>
            <a:endParaRPr lang="zh-CN" altLang="en-US" dirty="0"/>
          </a:p>
        </p:txBody>
      </p:sp>
      <p:sp>
        <p:nvSpPr>
          <p:cNvPr id="3" name="文本占位符 2"/>
          <p:cNvSpPr>
            <a:spLocks noGrp="1"/>
          </p:cNvSpPr>
          <p:nvPr>
            <p:ph type="body" idx="1"/>
          </p:nvPr>
        </p:nvSpPr>
        <p:spPr/>
        <p:txBody>
          <a:bodyPr/>
          <a:lstStyle/>
          <a:p>
            <a:pPr marL="0" indent="0">
              <a:buNone/>
            </a:pPr>
            <a:r>
              <a:rPr lang="en-US" altLang="zh-CN" dirty="0"/>
              <a:t>CFLRU</a:t>
            </a:r>
            <a:r>
              <a:rPr lang="zh-CN" altLang="en-US" dirty="0"/>
              <a:t>（</a:t>
            </a:r>
            <a:r>
              <a:rPr lang="en-US" altLang="zh-CN" dirty="0"/>
              <a:t>clean first LRU</a:t>
            </a:r>
            <a:r>
              <a:rPr lang="zh-CN" altLang="en-US" dirty="0"/>
              <a:t>）</a:t>
            </a:r>
            <a:endParaRPr lang="en-US" altLang="zh-CN" dirty="0"/>
          </a:p>
          <a:p>
            <a:pPr marL="0" indent="0">
              <a:buNone/>
            </a:pPr>
            <a:endParaRPr lang="en-US" altLang="zh-CN" dirty="0"/>
          </a:p>
          <a:p>
            <a:pPr marL="0" indent="0">
              <a:buNone/>
            </a:pPr>
            <a:endParaRPr lang="en-US" altLang="zh-CN" dirty="0"/>
          </a:p>
          <a:p>
            <a:pPr marL="0" indent="0">
              <a:buNone/>
            </a:pPr>
            <a:r>
              <a:rPr lang="zh-CN" altLang="en-US" dirty="0"/>
              <a:t>主要思想是：该算法在替换页时，先选择干净的页而不是选脏页，为了避免写回操作。</a:t>
            </a:r>
            <a:endParaRPr lang="en-US" altLang="zh-CN" dirty="0"/>
          </a:p>
          <a:p>
            <a:pPr marL="0" indent="0">
              <a:buNone/>
            </a:pPr>
            <a:endParaRPr lang="zh-CN" alt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文本占位符 2"/>
          <p:cNvSpPr>
            <a:spLocks noGrp="1"/>
          </p:cNvSpPr>
          <p:nvPr>
            <p:ph type="body" idx="1"/>
          </p:nvPr>
        </p:nvSpPr>
        <p:spPr/>
        <p:txBody>
          <a:bodyPr/>
          <a:lstStyle/>
          <a:p>
            <a:pPr marL="0" indent="0">
              <a:buNone/>
            </a:pPr>
            <a:r>
              <a:rPr lang="en-US" altLang="zh-CN" dirty="0"/>
              <a:t>FAB</a:t>
            </a:r>
            <a:r>
              <a:rPr lang="zh-CN" altLang="en-US" dirty="0"/>
              <a:t>（</a:t>
            </a:r>
            <a:r>
              <a:rPr lang="en-US" altLang="zh-CN" dirty="0"/>
              <a:t>flash aware buffer</a:t>
            </a:r>
            <a:r>
              <a:rPr lang="zh-CN" altLang="en-US" dirty="0"/>
              <a:t>）</a:t>
            </a:r>
            <a:endParaRPr lang="en-US" altLang="zh-CN" dirty="0"/>
          </a:p>
          <a:p>
            <a:pPr marL="0" indent="0">
              <a:buNone/>
            </a:pPr>
            <a:r>
              <a:rPr lang="en-US" altLang="zh-CN" dirty="0"/>
              <a:t>Buffer</a:t>
            </a:r>
            <a:r>
              <a:rPr lang="zh-CN" altLang="en-US" dirty="0"/>
              <a:t>中页按照其在</a:t>
            </a:r>
            <a:r>
              <a:rPr lang="en-US" altLang="zh-CN" dirty="0"/>
              <a:t>flash memory</a:t>
            </a:r>
            <a:r>
              <a:rPr lang="zh-CN" altLang="en-US" dirty="0"/>
              <a:t>中所属</a:t>
            </a:r>
            <a:r>
              <a:rPr lang="en-US" altLang="zh-CN" dirty="0"/>
              <a:t>block</a:t>
            </a:r>
            <a:r>
              <a:rPr lang="zh-CN" altLang="en-US" dirty="0"/>
              <a:t>的位置划分，即同属于一个</a:t>
            </a:r>
            <a:r>
              <a:rPr lang="en-US" altLang="zh-CN" dirty="0"/>
              <a:t>block</a:t>
            </a:r>
            <a:r>
              <a:rPr lang="zh-CN" altLang="en-US" dirty="0"/>
              <a:t>的页分在一组。</a:t>
            </a:r>
            <a:endParaRPr lang="en-US" altLang="zh-CN" dirty="0"/>
          </a:p>
          <a:p>
            <a:pPr marL="0" indent="0">
              <a:buNone/>
            </a:pPr>
            <a:endParaRPr lang="zh-CN" altLang="en-US" dirty="0"/>
          </a:p>
        </p:txBody>
      </p:sp>
      <p:pic>
        <p:nvPicPr>
          <p:cNvPr id="4" name="图片 3"/>
          <p:cNvPicPr>
            <a:picLocks noChangeAspect="1"/>
          </p:cNvPicPr>
          <p:nvPr/>
        </p:nvPicPr>
        <p:blipFill>
          <a:blip r:embed="rId1"/>
          <a:stretch>
            <a:fillRect/>
          </a:stretch>
        </p:blipFill>
        <p:spPr>
          <a:xfrm>
            <a:off x="2957915" y="2983604"/>
            <a:ext cx="5142896" cy="2824767"/>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pPr marL="0" indent="0">
              <a:buNone/>
            </a:pPr>
            <a:r>
              <a:rPr lang="zh-CN" altLang="en-US" dirty="0"/>
              <a:t>当一个页被读到或添加一个新的页到</a:t>
            </a:r>
            <a:r>
              <a:rPr lang="en-US" altLang="zh-CN" dirty="0"/>
              <a:t>buffer</a:t>
            </a:r>
            <a:r>
              <a:rPr lang="zh-CN" altLang="en-US" dirty="0"/>
              <a:t>时，这个页所属的</a:t>
            </a:r>
            <a:r>
              <a:rPr lang="en-US" altLang="zh-CN" dirty="0"/>
              <a:t>block</a:t>
            </a:r>
            <a:r>
              <a:rPr lang="zh-CN" altLang="en-US" dirty="0"/>
              <a:t>分组添加到</a:t>
            </a:r>
            <a:r>
              <a:rPr lang="en-US" altLang="zh-CN" dirty="0"/>
              <a:t>LRU</a:t>
            </a:r>
            <a:r>
              <a:rPr lang="zh-CN" altLang="en-US" dirty="0"/>
              <a:t>队首。</a:t>
            </a:r>
            <a:endParaRPr lang="en-US" altLang="zh-CN" dirty="0"/>
          </a:p>
          <a:p>
            <a:pPr marL="0" indent="0">
              <a:buNone/>
            </a:pPr>
            <a:r>
              <a:rPr lang="zh-CN" altLang="en-US" dirty="0"/>
              <a:t>当所有</a:t>
            </a:r>
            <a:r>
              <a:rPr lang="en-US" altLang="zh-CN" dirty="0"/>
              <a:t>buffer</a:t>
            </a:r>
            <a:r>
              <a:rPr lang="zh-CN" altLang="en-US" dirty="0"/>
              <a:t>空间用完后，选择有最大页数的</a:t>
            </a:r>
            <a:r>
              <a:rPr lang="en-US" altLang="zh-CN" dirty="0"/>
              <a:t>block</a:t>
            </a:r>
            <a:r>
              <a:rPr lang="zh-CN" altLang="en-US" dirty="0"/>
              <a:t>分组替换。</a:t>
            </a:r>
            <a:endParaRPr lang="en-US" altLang="zh-CN" dirty="0"/>
          </a:p>
          <a:p>
            <a:pPr marL="0" indent="0">
              <a:buNone/>
            </a:pPr>
            <a:r>
              <a:rPr lang="zh-CN" altLang="en-US" dirty="0"/>
              <a:t>若最大页数的组有多个，则替换最不常用的那个组。</a:t>
            </a:r>
            <a:endParaRPr lang="zh-CN" altLang="en-US" dirty="0"/>
          </a:p>
          <a:p>
            <a:pPr marL="0" indent="0">
              <a:buNone/>
            </a:pP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pPr marL="0" indent="0">
              <a:buNone/>
            </a:pPr>
            <a:r>
              <a:rPr lang="en-US" altLang="zh-CN" dirty="0"/>
              <a:t>BPLRU</a:t>
            </a:r>
            <a:r>
              <a:rPr lang="zh-CN" altLang="en-US" dirty="0"/>
              <a:t>（</a:t>
            </a:r>
            <a:r>
              <a:rPr lang="en-US" altLang="zh-CN" dirty="0"/>
              <a:t>block padding LRU</a:t>
            </a:r>
            <a:r>
              <a:rPr lang="zh-CN" altLang="en-US" dirty="0"/>
              <a:t>）</a:t>
            </a:r>
            <a:endParaRPr lang="en-US" altLang="zh-CN" dirty="0"/>
          </a:p>
          <a:p>
            <a:pPr marL="0" indent="0">
              <a:buNone/>
            </a:pPr>
            <a:r>
              <a:rPr lang="zh-CN" altLang="en-US" dirty="0"/>
              <a:t>（</a:t>
            </a:r>
            <a:r>
              <a:rPr lang="en-US" altLang="zh-CN" dirty="0"/>
              <a:t>1</a:t>
            </a:r>
            <a:r>
              <a:rPr lang="zh-CN" altLang="en-US" dirty="0"/>
              <a:t>）</a:t>
            </a:r>
            <a:r>
              <a:rPr lang="en-US" altLang="zh-CN" dirty="0"/>
              <a:t>Block-level LRU</a:t>
            </a:r>
            <a:endParaRPr lang="en-US" altLang="zh-CN" dirty="0"/>
          </a:p>
          <a:p>
            <a:pPr marL="0" indent="0">
              <a:buNone/>
            </a:pPr>
            <a:r>
              <a:rPr lang="en-US" altLang="zh-CN" dirty="0"/>
              <a:t>Buffer</a:t>
            </a:r>
            <a:r>
              <a:rPr lang="zh-CN" altLang="en-US" dirty="0"/>
              <a:t>是按照</a:t>
            </a:r>
            <a:r>
              <a:rPr lang="en-US" altLang="zh-CN" dirty="0"/>
              <a:t>flash memory</a:t>
            </a:r>
            <a:r>
              <a:rPr lang="zh-CN" altLang="en-US" dirty="0"/>
              <a:t>中</a:t>
            </a:r>
            <a:r>
              <a:rPr lang="en-US" altLang="zh-CN" dirty="0"/>
              <a:t>block</a:t>
            </a:r>
            <a:r>
              <a:rPr lang="zh-CN" altLang="en-US" dirty="0"/>
              <a:t>的大小来划分</a:t>
            </a:r>
            <a:r>
              <a:rPr lang="en-US" altLang="zh-CN" dirty="0"/>
              <a:t>block</a:t>
            </a:r>
            <a:r>
              <a:rPr lang="zh-CN" altLang="en-US" dirty="0"/>
              <a:t>分组，当</a:t>
            </a:r>
            <a:r>
              <a:rPr lang="en-US" altLang="zh-CN" dirty="0"/>
              <a:t>buffer</a:t>
            </a:r>
            <a:r>
              <a:rPr lang="zh-CN" altLang="en-US" dirty="0"/>
              <a:t>空间用完后，在替换时选择最不常用的</a:t>
            </a:r>
            <a:r>
              <a:rPr lang="en-US" altLang="zh-CN" dirty="0"/>
              <a:t>block</a:t>
            </a:r>
            <a:r>
              <a:rPr lang="zh-CN" altLang="en-US" dirty="0"/>
              <a:t>分组。</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pPr marL="0" indent="0">
              <a:buNone/>
            </a:pPr>
            <a:endParaRPr lang="zh-CN" altLang="en-US" dirty="0"/>
          </a:p>
        </p:txBody>
      </p:sp>
      <p:pic>
        <p:nvPicPr>
          <p:cNvPr id="4" name="内容占位符 3"/>
          <p:cNvPicPr>
            <a:picLocks noGrp="1" noChangeAspect="1"/>
          </p:cNvPicPr>
          <p:nvPr>
            <p:ph idx="1"/>
          </p:nvPr>
        </p:nvPicPr>
        <p:blipFill>
          <a:blip r:embed="rId1"/>
          <a:stretch>
            <a:fillRect/>
          </a:stretch>
        </p:blipFill>
        <p:spPr>
          <a:xfrm>
            <a:off x="3524250" y="986631"/>
            <a:ext cx="5143500" cy="470535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pPr marL="0" indent="0">
              <a:buNone/>
            </a:pPr>
            <a:r>
              <a:rPr lang="en-US" altLang="zh-CN" dirty="0"/>
              <a:t>(2)Page padding</a:t>
            </a:r>
            <a:endParaRPr lang="en-US" altLang="zh-CN" dirty="0"/>
          </a:p>
          <a:p>
            <a:pPr marL="0" indent="0">
              <a:buNone/>
            </a:pPr>
            <a:r>
              <a:rPr lang="zh-CN" altLang="en-US" dirty="0"/>
              <a:t>在替换</a:t>
            </a:r>
            <a:r>
              <a:rPr lang="en-US" altLang="zh-CN" dirty="0"/>
              <a:t>buffer</a:t>
            </a:r>
            <a:r>
              <a:rPr lang="zh-CN" altLang="en-US" dirty="0"/>
              <a:t>中一个</a:t>
            </a:r>
            <a:r>
              <a:rPr lang="en-US" altLang="zh-CN" dirty="0"/>
              <a:t>block</a:t>
            </a:r>
            <a:r>
              <a:rPr lang="zh-CN" altLang="en-US" dirty="0"/>
              <a:t>分组时，</a:t>
            </a:r>
            <a:endParaRPr lang="en-US" altLang="zh-CN" dirty="0"/>
          </a:p>
          <a:p>
            <a:pPr marL="0" indent="0">
              <a:buNone/>
            </a:pPr>
            <a:r>
              <a:rPr lang="zh-CN" altLang="en-US" dirty="0"/>
              <a:t>先将这个分组中所有的页都读到</a:t>
            </a:r>
            <a:endParaRPr lang="en-US" altLang="zh-CN" dirty="0"/>
          </a:p>
          <a:p>
            <a:pPr marL="0" indent="0">
              <a:buNone/>
            </a:pPr>
            <a:r>
              <a:rPr lang="zh-CN" altLang="en-US" dirty="0"/>
              <a:t>这个</a:t>
            </a:r>
            <a:r>
              <a:rPr lang="en-US" altLang="zh-CN" dirty="0"/>
              <a:t>buffer</a:t>
            </a:r>
            <a:r>
              <a:rPr lang="zh-CN" altLang="en-US" dirty="0"/>
              <a:t>分组里，</a:t>
            </a:r>
            <a:endParaRPr lang="en-US" altLang="zh-CN" dirty="0"/>
          </a:p>
          <a:p>
            <a:pPr marL="0" indent="0">
              <a:buNone/>
            </a:pPr>
            <a:r>
              <a:rPr lang="zh-CN" altLang="en-US" dirty="0"/>
              <a:t>使得这个分组的写回变成顺序写</a:t>
            </a:r>
            <a:endParaRPr lang="en-US" altLang="zh-CN" dirty="0"/>
          </a:p>
          <a:p>
            <a:pPr marL="0" indent="0">
              <a:buNone/>
            </a:pPr>
            <a:r>
              <a:rPr lang="zh-CN" altLang="en-US" dirty="0"/>
              <a:t>，将</a:t>
            </a:r>
            <a:r>
              <a:rPr lang="en-US" altLang="zh-CN" dirty="0"/>
              <a:t>full merge</a:t>
            </a:r>
            <a:r>
              <a:rPr lang="zh-CN" altLang="en-US" dirty="0"/>
              <a:t>变成</a:t>
            </a:r>
            <a:r>
              <a:rPr lang="en-US" altLang="zh-CN" dirty="0"/>
              <a:t>switch merge</a:t>
            </a:r>
            <a:endParaRPr lang="en-US" altLang="zh-CN" dirty="0"/>
          </a:p>
          <a:p>
            <a:pPr marL="0" indent="0">
              <a:buNone/>
            </a:pPr>
            <a:endParaRPr lang="zh-CN" altLang="en-US" dirty="0"/>
          </a:p>
        </p:txBody>
      </p:sp>
      <p:pic>
        <p:nvPicPr>
          <p:cNvPr id="4" name="图片 3"/>
          <p:cNvPicPr>
            <a:picLocks noChangeAspect="1"/>
          </p:cNvPicPr>
          <p:nvPr/>
        </p:nvPicPr>
        <p:blipFill>
          <a:blip r:embed="rId1"/>
          <a:stretch>
            <a:fillRect/>
          </a:stretch>
        </p:blipFill>
        <p:spPr>
          <a:xfrm>
            <a:off x="6096000" y="1259726"/>
            <a:ext cx="5153025" cy="46482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pPr marL="0" indent="0">
              <a:buNone/>
            </a:pPr>
            <a:r>
              <a:rPr lang="zh-CN" altLang="en-US" dirty="0"/>
              <a:t>（</a:t>
            </a:r>
            <a:r>
              <a:rPr lang="en-US" altLang="zh-CN" dirty="0"/>
              <a:t>3</a:t>
            </a:r>
            <a:r>
              <a:rPr lang="zh-CN" altLang="en-US" dirty="0"/>
              <a:t>）</a:t>
            </a:r>
            <a:r>
              <a:rPr lang="en-US" altLang="zh-CN" dirty="0"/>
              <a:t>LRU compensation</a:t>
            </a:r>
            <a:endParaRPr lang="en-US" altLang="zh-CN" dirty="0"/>
          </a:p>
          <a:p>
            <a:pPr marL="0" indent="0">
              <a:buNone/>
            </a:pPr>
            <a:r>
              <a:rPr lang="zh-CN" altLang="en-US" dirty="0"/>
              <a:t>因为</a:t>
            </a:r>
            <a:r>
              <a:rPr lang="en-US" altLang="zh-CN" dirty="0"/>
              <a:t>LRU</a:t>
            </a:r>
            <a:r>
              <a:rPr lang="zh-CN" altLang="en-US" dirty="0"/>
              <a:t>对顺序写不够友好，作者就使用个方法来补偿性能损失。</a:t>
            </a:r>
            <a:endParaRPr lang="en-US" altLang="zh-CN" dirty="0"/>
          </a:p>
          <a:p>
            <a:pPr marL="0" indent="0">
              <a:buNone/>
            </a:pPr>
            <a:r>
              <a:rPr lang="zh-CN" altLang="en-US" dirty="0"/>
              <a:t>当进行顺序写时，</a:t>
            </a:r>
            <a:r>
              <a:rPr lang="en-US" altLang="zh-CN" dirty="0"/>
              <a:t>buffer</a:t>
            </a:r>
            <a:r>
              <a:rPr lang="zh-CN" altLang="en-US" dirty="0"/>
              <a:t>中</a:t>
            </a:r>
            <a:r>
              <a:rPr lang="en-US" altLang="zh-CN" dirty="0"/>
              <a:t>block</a:t>
            </a:r>
            <a:r>
              <a:rPr lang="zh-CN" altLang="en-US" dirty="0"/>
              <a:t>分组肯定会被写满，然后算法认定此时在进行顺序写，并在一定时间中不会被再次用到，便把该分组置于</a:t>
            </a:r>
            <a:r>
              <a:rPr lang="en-US" altLang="zh-CN" dirty="0"/>
              <a:t>LRU</a:t>
            </a:r>
            <a:r>
              <a:rPr lang="zh-CN" altLang="en-US" dirty="0"/>
              <a:t>队尾。</a:t>
            </a:r>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pPr marL="0" indent="0">
              <a:buNone/>
            </a:pPr>
            <a:endParaRPr lang="zh-CN" altLang="en-US" dirty="0"/>
          </a:p>
        </p:txBody>
      </p:sp>
      <p:pic>
        <p:nvPicPr>
          <p:cNvPr id="4" name="内容占位符 3"/>
          <p:cNvPicPr>
            <a:picLocks noGrp="1" noChangeAspect="1"/>
          </p:cNvPicPr>
          <p:nvPr>
            <p:ph idx="1"/>
          </p:nvPr>
        </p:nvPicPr>
        <p:blipFill>
          <a:blip r:embed="rId1"/>
          <a:stretch>
            <a:fillRect/>
          </a:stretch>
        </p:blipFill>
        <p:spPr>
          <a:xfrm>
            <a:off x="3619500" y="1070769"/>
            <a:ext cx="4953000" cy="452437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p:txBody>
          <a:bodyPr/>
          <a:lstStyle/>
          <a:p>
            <a:r>
              <a:rPr lang="en-US" altLang="zh-CN"/>
              <a:t>5 SSD</a:t>
            </a:r>
            <a:r>
              <a:rPr lang="zh-CN" altLang="en-US"/>
              <a:t>设计方案</a:t>
            </a:r>
            <a:endParaRPr lang="zh-CN" altLang="en-US"/>
          </a:p>
        </p:txBody>
      </p:sp>
      <p:sp>
        <p:nvSpPr>
          <p:cNvPr id="320515" name="Rectangle 3"/>
          <p:cNvSpPr>
            <a:spLocks noGrp="1" noChangeArrowheads="1"/>
          </p:cNvSpPr>
          <p:nvPr>
            <p:ph type="body" idx="1"/>
          </p:nvPr>
        </p:nvSpPr>
        <p:spPr/>
        <p:txBody>
          <a:bodyPr/>
          <a:lstStyle/>
          <a:p>
            <a:r>
              <a:rPr lang="en-US" altLang="zh-CN"/>
              <a:t>Flash</a:t>
            </a:r>
            <a:r>
              <a:rPr lang="zh-CN" altLang="en-US"/>
              <a:t>软件平台</a:t>
            </a:r>
            <a:endParaRPr lang="zh-CN" altLang="en-US"/>
          </a:p>
          <a:p>
            <a:r>
              <a:rPr lang="en-US" altLang="zh-CN"/>
              <a:t>Flash</a:t>
            </a:r>
            <a:r>
              <a:rPr lang="zh-CN" altLang="en-US"/>
              <a:t>硬件平台</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lstStyle/>
          <a:p>
            <a:r>
              <a:rPr lang="en-US" altLang="zh-CN" dirty="0"/>
              <a:t>1 Solid State Disk</a:t>
            </a:r>
            <a:r>
              <a:rPr lang="zh-CN" altLang="en-US" dirty="0"/>
              <a:t>简介</a:t>
            </a:r>
            <a:endParaRPr lang="zh-CN" altLang="en-US" dirty="0"/>
          </a:p>
        </p:txBody>
      </p:sp>
      <p:sp>
        <p:nvSpPr>
          <p:cNvPr id="250883" name="Rectangle 3"/>
          <p:cNvSpPr>
            <a:spLocks noGrp="1" noChangeArrowheads="1"/>
          </p:cNvSpPr>
          <p:nvPr>
            <p:ph type="body" idx="1"/>
          </p:nvPr>
        </p:nvSpPr>
        <p:spPr/>
        <p:txBody>
          <a:bodyPr/>
          <a:lstStyle/>
          <a:p>
            <a:r>
              <a:rPr lang="zh-CN" altLang="en-US"/>
              <a:t>基于半导体的存储设备</a:t>
            </a:r>
            <a:endParaRPr lang="zh-CN" altLang="en-US"/>
          </a:p>
          <a:p>
            <a:pPr>
              <a:buFont typeface="Wingdings" panose="05000000000000000000" pitchFamily="2" charset="2"/>
              <a:buNone/>
            </a:pPr>
            <a:endParaRPr lang="zh-CN" altLang="en-US"/>
          </a:p>
        </p:txBody>
      </p:sp>
      <p:pic>
        <p:nvPicPr>
          <p:cNvPr id="250887" name="Picture 7" descr="忆正SS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64544" y="2169492"/>
            <a:ext cx="3516220" cy="2664296"/>
          </a:xfrm>
          <a:prstGeom prst="rect">
            <a:avLst/>
          </a:prstGeom>
          <a:noFill/>
          <a:extLst>
            <a:ext uri="{909E8E84-426E-40DD-AFC4-6F175D3DCCD1}">
              <a14:hiddenFill xmlns:a14="http://schemas.microsoft.com/office/drawing/2010/main">
                <a:solidFill>
                  <a:srgbClr val="FFFFFF"/>
                </a:solidFill>
              </a14:hiddenFill>
            </a:ext>
          </a:extLst>
        </p:spPr>
      </p:pic>
      <p:pic>
        <p:nvPicPr>
          <p:cNvPr id="250888" name="Picture 8"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995" y="1521423"/>
            <a:ext cx="2880969" cy="2107375"/>
          </a:xfrm>
          <a:prstGeom prst="rect">
            <a:avLst/>
          </a:prstGeom>
          <a:noFill/>
          <a:extLst>
            <a:ext uri="{909E8E84-426E-40DD-AFC4-6F175D3DCCD1}">
              <a14:hiddenFill xmlns:a14="http://schemas.microsoft.com/office/drawing/2010/main">
                <a:solidFill>
                  <a:srgbClr val="FFFFFF"/>
                </a:solidFill>
              </a14:hiddenFill>
            </a:ext>
          </a:extLst>
        </p:spPr>
      </p:pic>
      <p:pic>
        <p:nvPicPr>
          <p:cNvPr id="250889" name="Picture 9"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1054" y="3832038"/>
            <a:ext cx="2734485" cy="19369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en-US" altLang="zh-CN"/>
              <a:t>5.1 Flash</a:t>
            </a:r>
            <a:r>
              <a:rPr lang="zh-CN" altLang="en-US"/>
              <a:t>软件开发要求</a:t>
            </a:r>
            <a:endParaRPr lang="zh-CN" altLang="en-US"/>
          </a:p>
        </p:txBody>
      </p:sp>
      <p:sp>
        <p:nvSpPr>
          <p:cNvPr id="322563" name="Rectangle 3"/>
          <p:cNvSpPr>
            <a:spLocks noGrp="1" noChangeArrowheads="1"/>
          </p:cNvSpPr>
          <p:nvPr>
            <p:ph type="body" idx="1"/>
          </p:nvPr>
        </p:nvSpPr>
        <p:spPr/>
        <p:txBody>
          <a:bodyPr/>
          <a:lstStyle/>
          <a:p>
            <a:r>
              <a:rPr lang="zh-CN" altLang="en-US"/>
              <a:t>尽可能提供适应多种主机的不同接口</a:t>
            </a:r>
            <a:endParaRPr lang="zh-CN" altLang="en-US"/>
          </a:p>
          <a:p>
            <a:r>
              <a:rPr lang="zh-CN" altLang="en-US"/>
              <a:t>足够灵活，允许不同</a:t>
            </a:r>
            <a:r>
              <a:rPr lang="en-US" altLang="zh-CN"/>
              <a:t>flash</a:t>
            </a:r>
            <a:r>
              <a:rPr lang="zh-CN" altLang="en-US"/>
              <a:t>控制器的开发</a:t>
            </a:r>
            <a:endParaRPr lang="zh-CN" altLang="en-US"/>
          </a:p>
          <a:p>
            <a:r>
              <a:rPr lang="zh-CN" altLang="en-US"/>
              <a:t>支持</a:t>
            </a:r>
            <a:r>
              <a:rPr lang="en-US" altLang="zh-CN"/>
              <a:t>flash</a:t>
            </a:r>
            <a:r>
              <a:rPr lang="zh-CN" altLang="en-US"/>
              <a:t>和不同下代</a:t>
            </a:r>
            <a:r>
              <a:rPr lang="en-US" altLang="zh-CN"/>
              <a:t>NVRAM</a:t>
            </a:r>
            <a:endParaRPr lang="en-US" altLang="zh-CN"/>
          </a:p>
          <a:p>
            <a:r>
              <a:rPr lang="zh-CN" altLang="en-US"/>
              <a:t>允许精确的性能和能耗测量</a:t>
            </a:r>
            <a:endParaRPr lang="zh-CN" altLang="en-US"/>
          </a:p>
          <a:p>
            <a:r>
              <a:rPr lang="zh-CN" altLang="en-US"/>
              <a:t>提供其他资源</a:t>
            </a:r>
            <a:r>
              <a:rPr lang="en-US" altLang="zh-CN"/>
              <a:t>(DRAM</a:t>
            </a:r>
            <a:r>
              <a:rPr lang="zh-CN" altLang="en-US"/>
              <a:t>和</a:t>
            </a:r>
            <a:r>
              <a:rPr lang="en-US" altLang="zh-CN"/>
              <a:t>SRAM)</a:t>
            </a:r>
            <a:r>
              <a:rPr lang="zh-CN" altLang="en-US"/>
              <a:t>使得设计</a:t>
            </a:r>
            <a:r>
              <a:rPr lang="en-US" altLang="zh-CN"/>
              <a:t>flash</a:t>
            </a:r>
            <a:r>
              <a:rPr lang="zh-CN" altLang="en-US"/>
              <a:t>硬件和软件具有灵活性</a:t>
            </a:r>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r>
              <a:rPr lang="en-US" altLang="zh-CN"/>
              <a:t>5.2 Flash</a:t>
            </a:r>
            <a:r>
              <a:rPr lang="zh-CN" altLang="en-US"/>
              <a:t>硬件平台</a:t>
            </a:r>
            <a:endParaRPr lang="zh-CN" altLang="en-US"/>
          </a:p>
        </p:txBody>
      </p:sp>
      <p:sp>
        <p:nvSpPr>
          <p:cNvPr id="323587" name="Rectangle 3"/>
          <p:cNvSpPr>
            <a:spLocks noGrp="1" noChangeArrowheads="1"/>
          </p:cNvSpPr>
          <p:nvPr>
            <p:ph type="body" idx="1"/>
          </p:nvPr>
        </p:nvSpPr>
        <p:spPr/>
        <p:txBody>
          <a:bodyPr/>
          <a:lstStyle/>
          <a:p>
            <a:r>
              <a:rPr lang="zh-CN" altLang="en-US">
                <a:solidFill>
                  <a:srgbClr val="FF3300"/>
                </a:solidFill>
              </a:rPr>
              <a:t>传统平台</a:t>
            </a:r>
            <a:r>
              <a:rPr lang="zh-CN" altLang="en-US"/>
              <a:t>： 由传统嵌入式系统搭建，但是不含有嵌入式</a:t>
            </a:r>
            <a:r>
              <a:rPr lang="en-US" altLang="zh-CN"/>
              <a:t>flash</a:t>
            </a:r>
            <a:r>
              <a:rPr lang="zh-CN" altLang="en-US"/>
              <a:t>控制器。 </a:t>
            </a:r>
            <a:endParaRPr lang="zh-CN" altLang="en-US"/>
          </a:p>
          <a:p>
            <a:r>
              <a:rPr lang="en-US" altLang="zh-CN">
                <a:solidFill>
                  <a:srgbClr val="FF3300"/>
                </a:solidFill>
              </a:rPr>
              <a:t>ASIC </a:t>
            </a:r>
            <a:r>
              <a:rPr lang="zh-CN" altLang="en-US">
                <a:solidFill>
                  <a:srgbClr val="FF3300"/>
                </a:solidFill>
              </a:rPr>
              <a:t>平台</a:t>
            </a:r>
            <a:r>
              <a:rPr lang="zh-CN" altLang="en-US"/>
              <a:t>： 将</a:t>
            </a:r>
            <a:r>
              <a:rPr lang="en-US" altLang="zh-CN"/>
              <a:t>flash</a:t>
            </a:r>
            <a:r>
              <a:rPr lang="zh-CN" altLang="en-US"/>
              <a:t>硬件和软件集成到一个</a:t>
            </a:r>
            <a:r>
              <a:rPr lang="en-US" altLang="zh-CN"/>
              <a:t>ASIC</a:t>
            </a:r>
            <a:r>
              <a:rPr lang="zh-CN" altLang="en-US"/>
              <a:t>芯片中。</a:t>
            </a:r>
            <a:endParaRPr lang="zh-CN" altLang="en-US"/>
          </a:p>
          <a:p>
            <a:r>
              <a:rPr lang="en-US" altLang="zh-CN">
                <a:solidFill>
                  <a:srgbClr val="FF3300"/>
                </a:solidFill>
              </a:rPr>
              <a:t>SSD </a:t>
            </a:r>
            <a:r>
              <a:rPr lang="zh-CN" altLang="en-US">
                <a:solidFill>
                  <a:srgbClr val="FF3300"/>
                </a:solidFill>
              </a:rPr>
              <a:t>平台</a:t>
            </a:r>
            <a:r>
              <a:rPr lang="zh-CN" altLang="en-US"/>
              <a:t>：专门用于开发基于</a:t>
            </a:r>
            <a:r>
              <a:rPr lang="en-US" altLang="zh-CN"/>
              <a:t>flash</a:t>
            </a:r>
            <a:r>
              <a:rPr lang="zh-CN" altLang="en-US"/>
              <a:t>的</a:t>
            </a:r>
            <a:r>
              <a:rPr lang="en-US" altLang="zh-CN"/>
              <a:t>SSD</a:t>
            </a:r>
            <a:r>
              <a:rPr lang="zh-CN" altLang="en-US"/>
              <a:t>。</a:t>
            </a:r>
            <a:endParaRPr lang="zh-CN" altLang="en-US"/>
          </a:p>
          <a:p>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r>
              <a:rPr lang="en-US" altLang="zh-CN"/>
              <a:t>5.2.1 NVRAM</a:t>
            </a:r>
            <a:r>
              <a:rPr lang="zh-CN" altLang="en-US"/>
              <a:t>模块 </a:t>
            </a:r>
            <a:endParaRPr lang="zh-CN" altLang="en-US"/>
          </a:p>
        </p:txBody>
      </p:sp>
      <p:pic>
        <p:nvPicPr>
          <p:cNvPr id="324612" name="Picture 4"/>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2238445" y="1588703"/>
            <a:ext cx="7004720" cy="382732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r>
              <a:rPr lang="en-US" altLang="zh-CN"/>
              <a:t>5.2.2 </a:t>
            </a:r>
            <a:r>
              <a:rPr lang="zh-CN" altLang="en-US"/>
              <a:t>传统平台</a:t>
            </a:r>
            <a:endParaRPr lang="zh-CN" altLang="en-US"/>
          </a:p>
        </p:txBody>
      </p:sp>
      <p:pic>
        <p:nvPicPr>
          <p:cNvPr id="325636" name="Picture 4"/>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2039859" y="1873044"/>
            <a:ext cx="7465082" cy="361970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endParaRPr lang="en-US" altLang="en-US"/>
          </a:p>
        </p:txBody>
      </p:sp>
      <p:pic>
        <p:nvPicPr>
          <p:cNvPr id="326660" name="Picture 4"/>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2193312" y="1660913"/>
            <a:ext cx="7156670" cy="4043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lang="en-US" altLang="zh-CN"/>
              <a:t>5.2.3 ASIC</a:t>
            </a:r>
            <a:r>
              <a:rPr lang="zh-CN" altLang="en-US"/>
              <a:t>平台</a:t>
            </a:r>
            <a:endParaRPr lang="zh-CN" altLang="en-US"/>
          </a:p>
        </p:txBody>
      </p:sp>
      <p:pic>
        <p:nvPicPr>
          <p:cNvPr id="327684" name="Picture 4"/>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2039859" y="1936231"/>
            <a:ext cx="7465082" cy="376864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lstStyle/>
          <a:p>
            <a:endParaRPr lang="en-US" altLang="en-US"/>
          </a:p>
        </p:txBody>
      </p:sp>
      <p:pic>
        <p:nvPicPr>
          <p:cNvPr id="328708" name="Picture 4"/>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2166235" y="1588703"/>
            <a:ext cx="7293575" cy="418838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p:txBody>
          <a:bodyPr/>
          <a:lstStyle/>
          <a:p>
            <a:r>
              <a:rPr lang="en-US" altLang="zh-CN"/>
              <a:t>5.2.4 SSD</a:t>
            </a:r>
            <a:r>
              <a:rPr lang="zh-CN" altLang="en-US"/>
              <a:t>平台</a:t>
            </a:r>
            <a:endParaRPr lang="zh-CN" altLang="en-US"/>
          </a:p>
        </p:txBody>
      </p:sp>
      <p:sp>
        <p:nvSpPr>
          <p:cNvPr id="329731" name="Rectangle 3"/>
          <p:cNvSpPr>
            <a:spLocks noGrp="1" noChangeArrowheads="1"/>
          </p:cNvSpPr>
          <p:nvPr>
            <p:ph type="body" idx="1"/>
          </p:nvPr>
        </p:nvSpPr>
        <p:spPr/>
        <p:txBody>
          <a:bodyPr/>
          <a:lstStyle/>
          <a:p>
            <a:pPr>
              <a:lnSpc>
                <a:spcPct val="90000"/>
              </a:lnSpc>
            </a:pPr>
            <a:r>
              <a:rPr lang="en-US" altLang="zh-CN" sz="2465" dirty="0"/>
              <a:t>SSD</a:t>
            </a:r>
            <a:r>
              <a:rPr lang="zh-CN" altLang="en-US" sz="2465" dirty="0"/>
              <a:t>平台：高性能，大容量</a:t>
            </a:r>
            <a:endParaRPr lang="zh-CN" altLang="en-US" sz="2465" dirty="0"/>
          </a:p>
          <a:p>
            <a:pPr>
              <a:lnSpc>
                <a:spcPct val="90000"/>
              </a:lnSpc>
            </a:pPr>
            <a:r>
              <a:rPr lang="en-US" altLang="zh-CN" sz="2465" dirty="0"/>
              <a:t>SSD</a:t>
            </a:r>
            <a:r>
              <a:rPr lang="zh-CN" altLang="en-US" sz="2465" dirty="0"/>
              <a:t>开发平台需要：</a:t>
            </a:r>
            <a:endParaRPr lang="zh-CN" altLang="en-US" sz="2465" dirty="0"/>
          </a:p>
          <a:p>
            <a:pPr lvl="1">
              <a:lnSpc>
                <a:spcPct val="90000"/>
              </a:lnSpc>
            </a:pPr>
            <a:r>
              <a:rPr lang="zh-CN" altLang="en-US" sz="2265" dirty="0"/>
              <a:t>多处理器的多线程</a:t>
            </a:r>
            <a:r>
              <a:rPr lang="en-US" altLang="zh-CN" sz="2265" dirty="0"/>
              <a:t>FTL</a:t>
            </a:r>
            <a:endParaRPr lang="en-US" altLang="zh-CN" sz="2265" dirty="0"/>
          </a:p>
          <a:p>
            <a:pPr lvl="1">
              <a:lnSpc>
                <a:spcPct val="90000"/>
              </a:lnSpc>
            </a:pPr>
            <a:r>
              <a:rPr lang="zh-CN" altLang="en-US" sz="2265" dirty="0"/>
              <a:t>更大容量</a:t>
            </a:r>
            <a:r>
              <a:rPr lang="en-US" altLang="zh-CN" sz="2265" dirty="0"/>
              <a:t>FPGA</a:t>
            </a:r>
            <a:r>
              <a:rPr lang="zh-CN" altLang="en-US" sz="2265" dirty="0"/>
              <a:t>来实现带多数据通路的智能</a:t>
            </a:r>
            <a:r>
              <a:rPr lang="en-US" altLang="zh-CN" sz="2265" dirty="0"/>
              <a:t>flash</a:t>
            </a:r>
            <a:r>
              <a:rPr lang="zh-CN" altLang="en-US" sz="2265" dirty="0"/>
              <a:t>控制器</a:t>
            </a:r>
            <a:endParaRPr lang="zh-CN" altLang="en-US" sz="2265" dirty="0"/>
          </a:p>
          <a:p>
            <a:pPr lvl="1">
              <a:lnSpc>
                <a:spcPct val="90000"/>
              </a:lnSpc>
            </a:pPr>
            <a:r>
              <a:rPr lang="zh-CN" altLang="en-US" sz="2265" dirty="0"/>
              <a:t>与硬盘接口兼容（如</a:t>
            </a:r>
            <a:r>
              <a:rPr lang="en-US" altLang="zh-CN" sz="2265" dirty="0"/>
              <a:t>P-ATA,S-ATA)</a:t>
            </a:r>
            <a:endParaRPr lang="en-US" altLang="zh-CN" sz="2265" dirty="0"/>
          </a:p>
          <a:p>
            <a:pPr lvl="1">
              <a:lnSpc>
                <a:spcPct val="90000"/>
              </a:lnSpc>
            </a:pPr>
            <a:r>
              <a:rPr lang="zh-CN" altLang="en-US" sz="2265" dirty="0"/>
              <a:t>多通道</a:t>
            </a:r>
            <a:r>
              <a:rPr lang="en-US" altLang="zh-CN" sz="2265" dirty="0"/>
              <a:t>flash</a:t>
            </a:r>
            <a:r>
              <a:rPr lang="zh-CN" altLang="en-US" sz="2265" dirty="0"/>
              <a:t>接口实现并行化合可扩展性</a:t>
            </a:r>
            <a:endParaRPr lang="zh-CN" altLang="en-US" sz="2265" dirty="0"/>
          </a:p>
          <a:p>
            <a:pPr lvl="1">
              <a:lnSpc>
                <a:spcPct val="90000"/>
              </a:lnSpc>
            </a:pPr>
            <a:r>
              <a:rPr lang="zh-CN" altLang="en-US" sz="2265" dirty="0"/>
              <a:t>更大的</a:t>
            </a:r>
            <a:r>
              <a:rPr lang="en-US" altLang="zh-CN" sz="2265" dirty="0"/>
              <a:t>SRAM</a:t>
            </a:r>
            <a:r>
              <a:rPr lang="zh-CN" altLang="en-US" sz="2265" dirty="0"/>
              <a:t>和</a:t>
            </a:r>
            <a:r>
              <a:rPr lang="en-US" altLang="zh-CN" sz="2265" dirty="0"/>
              <a:t>DRAM</a:t>
            </a:r>
            <a:r>
              <a:rPr lang="zh-CN" altLang="en-US" sz="2265" dirty="0"/>
              <a:t>，实现</a:t>
            </a:r>
            <a:r>
              <a:rPr lang="en-US" altLang="zh-CN" sz="2265" dirty="0"/>
              <a:t>caching</a:t>
            </a:r>
            <a:r>
              <a:rPr lang="zh-CN" altLang="en-US" sz="2265" dirty="0"/>
              <a:t>和</a:t>
            </a:r>
            <a:r>
              <a:rPr lang="en-US" altLang="zh-CN" sz="2265" dirty="0"/>
              <a:t>write-buffering. </a:t>
            </a:r>
            <a:endParaRPr lang="en-US" altLang="zh-CN" sz="2265" dirty="0"/>
          </a:p>
          <a:p>
            <a:pPr lvl="1">
              <a:lnSpc>
                <a:spcPct val="90000"/>
              </a:lnSpc>
            </a:pPr>
            <a:r>
              <a:rPr lang="zh-CN" altLang="en-US" sz="2265" dirty="0"/>
              <a:t>更高带宽</a:t>
            </a:r>
            <a:endParaRPr lang="zh-CN" altLang="en-US" sz="2265"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lstStyle/>
          <a:p>
            <a:endParaRPr lang="en-US" altLang="en-US"/>
          </a:p>
        </p:txBody>
      </p:sp>
      <p:pic>
        <p:nvPicPr>
          <p:cNvPr id="330756" name="Picture 4"/>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2238445" y="1508965"/>
            <a:ext cx="7149148" cy="4340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endParaRPr lang="en-US" altLang="en-US"/>
          </a:p>
        </p:txBody>
      </p:sp>
      <p:pic>
        <p:nvPicPr>
          <p:cNvPr id="331779" name="Picture 3"/>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en-US" altLang="zh-CN"/>
              <a:t>1.2 SSD</a:t>
            </a:r>
            <a:r>
              <a:rPr lang="zh-CN" altLang="en-US"/>
              <a:t>应用领域</a:t>
            </a:r>
            <a:endParaRPr lang="zh-CN" altLang="en-US"/>
          </a:p>
        </p:txBody>
      </p:sp>
      <p:sp>
        <p:nvSpPr>
          <p:cNvPr id="260099" name="Rectangle 3"/>
          <p:cNvSpPr>
            <a:spLocks noGrp="1" noChangeArrowheads="1"/>
          </p:cNvSpPr>
          <p:nvPr>
            <p:ph type="body" idx="1"/>
          </p:nvPr>
        </p:nvSpPr>
        <p:spPr/>
        <p:txBody>
          <a:bodyPr/>
          <a:lstStyle/>
          <a:p>
            <a:r>
              <a:rPr lang="zh-CN" altLang="en-US" sz="3125" dirty="0">
                <a:solidFill>
                  <a:srgbClr val="320E04"/>
                </a:solidFill>
              </a:rPr>
              <a:t>个人计算机</a:t>
            </a:r>
            <a:r>
              <a:rPr lang="en-US" altLang="zh-CN" sz="3125" dirty="0">
                <a:solidFill>
                  <a:srgbClr val="320E04"/>
                </a:solidFill>
              </a:rPr>
              <a:t>BIOS </a:t>
            </a:r>
            <a:r>
              <a:rPr lang="zh-CN" altLang="en-US" sz="3125" dirty="0">
                <a:solidFill>
                  <a:srgbClr val="320E04"/>
                </a:solidFill>
              </a:rPr>
              <a:t>存储</a:t>
            </a:r>
            <a:endParaRPr lang="zh-CN" altLang="en-US" sz="3125" dirty="0">
              <a:solidFill>
                <a:srgbClr val="320E04"/>
              </a:solidFill>
            </a:endParaRPr>
          </a:p>
          <a:p>
            <a:r>
              <a:rPr lang="zh-CN" altLang="en-US" sz="3125" dirty="0">
                <a:solidFill>
                  <a:srgbClr val="320E04"/>
                </a:solidFill>
              </a:rPr>
              <a:t>嵌入式系统的标准存储器</a:t>
            </a:r>
            <a:endParaRPr lang="zh-CN" altLang="en-US" sz="3125" dirty="0">
              <a:solidFill>
                <a:srgbClr val="320E04"/>
              </a:solidFill>
            </a:endParaRPr>
          </a:p>
          <a:p>
            <a:r>
              <a:rPr lang="zh-CN" altLang="en-US" sz="3125" dirty="0">
                <a:solidFill>
                  <a:srgbClr val="320E04"/>
                </a:solidFill>
              </a:rPr>
              <a:t>在某些笔记本电脑中代替磁盘作为外存储器</a:t>
            </a:r>
            <a:endParaRPr lang="zh-CN" altLang="en-US" sz="3125" dirty="0">
              <a:solidFill>
                <a:srgbClr val="320E04"/>
              </a:solidFill>
            </a:endParaRPr>
          </a:p>
          <a:p>
            <a:r>
              <a:rPr lang="zh-CN" altLang="en-US" sz="3125" dirty="0">
                <a:solidFill>
                  <a:srgbClr val="320E04"/>
                </a:solidFill>
              </a:rPr>
              <a:t>企业级存储的高端存储阵列</a:t>
            </a:r>
            <a:endParaRPr lang="zh-CN" altLang="en-US" sz="3125" dirty="0">
              <a:solidFill>
                <a:srgbClr val="320E04"/>
              </a:solidFill>
            </a:endParaRPr>
          </a:p>
          <a:p>
            <a:endParaRPr lang="zh-CN" alt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p:txBody>
          <a:bodyPr/>
          <a:lstStyle/>
          <a:p>
            <a:r>
              <a:rPr lang="en-US" altLang="zh-CN"/>
              <a:t>6 SSD</a:t>
            </a:r>
            <a:r>
              <a:rPr lang="zh-CN" altLang="en-US"/>
              <a:t>相关研究项目</a:t>
            </a:r>
            <a:endParaRPr lang="zh-CN" altLang="en-US"/>
          </a:p>
        </p:txBody>
      </p:sp>
      <p:sp>
        <p:nvSpPr>
          <p:cNvPr id="309251" name="Rectangle 3"/>
          <p:cNvSpPr>
            <a:spLocks noGrp="1" noChangeArrowheads="1"/>
          </p:cNvSpPr>
          <p:nvPr>
            <p:ph type="body" idx="1"/>
          </p:nvPr>
        </p:nvSpPr>
        <p:spPr/>
        <p:txBody>
          <a:bodyPr/>
          <a:lstStyle/>
          <a:p>
            <a:r>
              <a:rPr lang="en-US" altLang="zh-CN" sz="2465">
                <a:solidFill>
                  <a:srgbClr val="FF3300"/>
                </a:solidFill>
              </a:rPr>
              <a:t>Project1:Improving Write Performance</a:t>
            </a:r>
            <a:endParaRPr lang="en-US" altLang="zh-CN" sz="2465">
              <a:solidFill>
                <a:srgbClr val="FF3300"/>
              </a:solidFill>
            </a:endParaRPr>
          </a:p>
          <a:p>
            <a:r>
              <a:rPr lang="en-US" altLang="zh-CN" sz="2465">
                <a:solidFill>
                  <a:srgbClr val="FF3300"/>
                </a:solidFill>
              </a:rPr>
              <a:t>Project2:SSD as a Log Device</a:t>
            </a:r>
            <a:endParaRPr lang="en-US" altLang="zh-CN" sz="2465">
              <a:solidFill>
                <a:srgbClr val="FF3300"/>
              </a:solidFill>
            </a:endParaRPr>
          </a:p>
          <a:p>
            <a:r>
              <a:rPr lang="en-US" altLang="zh-CN" sz="2465">
                <a:solidFill>
                  <a:srgbClr val="FF3300"/>
                </a:solidFill>
              </a:rPr>
              <a:t>Project3:Wear Leveling</a:t>
            </a:r>
            <a:endParaRPr lang="en-US" altLang="zh-CN" sz="2465">
              <a:solidFill>
                <a:srgbClr val="FF3300"/>
              </a:solidFill>
            </a:endParaRPr>
          </a:p>
          <a:p>
            <a:r>
              <a:rPr lang="en-US" altLang="zh-CN" sz="2465"/>
              <a:t>Other :</a:t>
            </a:r>
            <a:endParaRPr lang="en-US" altLang="zh-CN" sz="2465"/>
          </a:p>
          <a:p>
            <a:pPr lvl="1"/>
            <a:r>
              <a:rPr lang="en-US" altLang="zh-CN" sz="2085"/>
              <a:t>SSD for Power Saving</a:t>
            </a:r>
            <a:endParaRPr lang="en-US" altLang="zh-CN" sz="2085"/>
          </a:p>
          <a:p>
            <a:pPr lvl="1"/>
            <a:r>
              <a:rPr lang="en-US" altLang="zh-CN" sz="2085"/>
              <a:t>SSD Relialibity Issue</a:t>
            </a:r>
            <a:endParaRPr lang="en-US" altLang="zh-CN" sz="2085"/>
          </a:p>
          <a:p>
            <a:pPr lvl="1"/>
            <a:r>
              <a:rPr lang="en-US" altLang="zh-CN" sz="2085"/>
              <a:t>DBMS+SSD</a:t>
            </a:r>
            <a:endParaRPr lang="en-US" altLang="zh-CN" sz="2085"/>
          </a:p>
          <a:p>
            <a:pPr lvl="1"/>
            <a:r>
              <a:rPr lang="en-US" altLang="zh-CN" sz="2085"/>
              <a:t>B+-Tree for SSD</a:t>
            </a:r>
            <a:endParaRPr lang="en-US" altLang="zh-CN" sz="2085"/>
          </a:p>
          <a:p>
            <a:pPr lvl="1"/>
            <a:r>
              <a:rPr lang="en-US" altLang="zh-CN" sz="2085"/>
              <a:t>SSD for checkpointing</a:t>
            </a:r>
            <a:endParaRPr lang="en-US" altLang="zh-CN" sz="2085"/>
          </a:p>
          <a:p>
            <a:endParaRPr lang="en-US" altLang="zh-CN" sz="2465"/>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altLang="zh-CN" sz="3220"/>
              <a:t>6.1 Improving Write Performance</a:t>
            </a:r>
            <a:endParaRPr lang="en-US" altLang="zh-CN" sz="3220"/>
          </a:p>
        </p:txBody>
      </p:sp>
      <p:pic>
        <p:nvPicPr>
          <p:cNvPr id="151556" name="Picture 4"/>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1981189" y="1588702"/>
            <a:ext cx="7582429" cy="4260603"/>
          </a:xfr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altLang="zh-CN"/>
              <a:t>Problem Definition</a:t>
            </a:r>
            <a:endParaRPr lang="en-US" altLang="zh-CN"/>
          </a:p>
        </p:txBody>
      </p:sp>
      <p:pic>
        <p:nvPicPr>
          <p:cNvPr id="153603" name="Picture 3"/>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448320" y="1449412"/>
            <a:ext cx="7767476" cy="2960758"/>
          </a:xfr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altLang="zh-CN" dirty="0"/>
              <a:t>6.3 Wear Leveling</a:t>
            </a:r>
            <a:endParaRPr lang="en-US" altLang="zh-CN" dirty="0"/>
          </a:p>
        </p:txBody>
      </p:sp>
      <p:pic>
        <p:nvPicPr>
          <p:cNvPr id="181251" name="Picture 3"/>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ltLang="zh-CN"/>
              <a:t>SLC vs. MLC</a:t>
            </a:r>
            <a:endParaRPr lang="en-US" altLang="zh-CN"/>
          </a:p>
        </p:txBody>
      </p:sp>
      <p:pic>
        <p:nvPicPr>
          <p:cNvPr id="182275" name="Picture 3"/>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1981189" y="1516490"/>
            <a:ext cx="7582429" cy="4188389"/>
          </a:xfr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p:txBody>
          <a:bodyPr/>
          <a:lstStyle/>
          <a:p>
            <a:r>
              <a:rPr lang="en-US" altLang="zh-CN"/>
              <a:t>7 SSD</a:t>
            </a:r>
            <a:r>
              <a:rPr lang="zh-CN" altLang="en-US"/>
              <a:t>工业界厂商</a:t>
            </a:r>
            <a:endParaRPr lang="zh-CN" altLang="en-US"/>
          </a:p>
        </p:txBody>
      </p:sp>
      <p:sp>
        <p:nvSpPr>
          <p:cNvPr id="321539" name="Rectangle 3"/>
          <p:cNvSpPr>
            <a:spLocks noGrp="1" noChangeArrowheads="1"/>
          </p:cNvSpPr>
          <p:nvPr>
            <p:ph type="body" idx="1"/>
          </p:nvPr>
        </p:nvSpPr>
        <p:spPr/>
        <p:txBody>
          <a:bodyPr/>
          <a:lstStyle/>
          <a:p>
            <a:pPr>
              <a:lnSpc>
                <a:spcPct val="80000"/>
              </a:lnSpc>
            </a:pPr>
            <a:r>
              <a:rPr lang="zh-CN" altLang="en-US" sz="1990"/>
              <a:t>国际</a:t>
            </a:r>
            <a:endParaRPr lang="zh-CN" altLang="en-US" sz="1990"/>
          </a:p>
          <a:p>
            <a:pPr lvl="1">
              <a:lnSpc>
                <a:spcPct val="80000"/>
              </a:lnSpc>
            </a:pPr>
            <a:r>
              <a:rPr lang="en-US" altLang="zh-CN" sz="1895"/>
              <a:t>IBM</a:t>
            </a:r>
            <a:endParaRPr lang="en-US" altLang="zh-CN" sz="1895"/>
          </a:p>
          <a:p>
            <a:pPr lvl="1">
              <a:lnSpc>
                <a:spcPct val="80000"/>
              </a:lnSpc>
            </a:pPr>
            <a:r>
              <a:rPr lang="en-US" altLang="zh-CN" sz="1895"/>
              <a:t>Intel X25-E </a:t>
            </a:r>
            <a:endParaRPr lang="en-US" altLang="zh-CN" sz="1895"/>
          </a:p>
          <a:p>
            <a:pPr lvl="1">
              <a:lnSpc>
                <a:spcPct val="80000"/>
              </a:lnSpc>
            </a:pPr>
            <a:r>
              <a:rPr lang="en-US" altLang="zh-CN" sz="1895"/>
              <a:t>OCZ vertex-ex </a:t>
            </a:r>
            <a:endParaRPr lang="en-US" altLang="zh-CN" sz="1895"/>
          </a:p>
          <a:p>
            <a:pPr lvl="1">
              <a:lnSpc>
                <a:spcPct val="80000"/>
              </a:lnSpc>
            </a:pPr>
            <a:r>
              <a:rPr lang="zh-CN" altLang="en-US" sz="1895">
                <a:hlinkClick r:id="rId1" tooltip="东芝"/>
              </a:rPr>
              <a:t>东芝</a:t>
            </a:r>
            <a:endParaRPr lang="zh-CN" altLang="en-US" sz="1895"/>
          </a:p>
          <a:p>
            <a:pPr lvl="1">
              <a:lnSpc>
                <a:spcPct val="80000"/>
              </a:lnSpc>
            </a:pPr>
            <a:r>
              <a:rPr lang="zh-CN" altLang="en-US" sz="1895"/>
              <a:t>三星</a:t>
            </a:r>
            <a:endParaRPr lang="zh-CN" altLang="en-US" sz="1895"/>
          </a:p>
          <a:p>
            <a:pPr lvl="1">
              <a:lnSpc>
                <a:spcPct val="80000"/>
              </a:lnSpc>
            </a:pPr>
            <a:r>
              <a:rPr lang="en-US" altLang="zh-CN" sz="1895">
                <a:hlinkClick r:id="rId2" tooltip="SanDisk"/>
              </a:rPr>
              <a:t>SanDisk</a:t>
            </a:r>
            <a:endParaRPr lang="en-US" altLang="zh-CN" sz="1895"/>
          </a:p>
          <a:p>
            <a:pPr lvl="1">
              <a:lnSpc>
                <a:spcPct val="80000"/>
              </a:lnSpc>
            </a:pPr>
            <a:r>
              <a:rPr lang="zh-CN" altLang="en-US" sz="1895"/>
              <a:t>美光</a:t>
            </a:r>
            <a:r>
              <a:rPr lang="en-US" altLang="zh-CN" sz="1895"/>
              <a:t>(MICRON) </a:t>
            </a:r>
            <a:endParaRPr lang="en-US" altLang="zh-CN" sz="1895"/>
          </a:p>
          <a:p>
            <a:pPr lvl="1">
              <a:lnSpc>
                <a:spcPct val="80000"/>
              </a:lnSpc>
            </a:pPr>
            <a:r>
              <a:rPr lang="en-US" altLang="zh-CN" sz="1895"/>
              <a:t>ioDrive Duo</a:t>
            </a:r>
            <a:endParaRPr lang="en-US" altLang="zh-CN" sz="1895"/>
          </a:p>
          <a:p>
            <a:pPr>
              <a:lnSpc>
                <a:spcPct val="80000"/>
              </a:lnSpc>
            </a:pPr>
            <a:r>
              <a:rPr lang="zh-CN" altLang="en-US" sz="1990"/>
              <a:t>国内</a:t>
            </a:r>
            <a:endParaRPr lang="zh-CN" altLang="en-US" sz="1990"/>
          </a:p>
          <a:p>
            <a:pPr lvl="1">
              <a:lnSpc>
                <a:spcPct val="80000"/>
              </a:lnSpc>
            </a:pPr>
            <a:r>
              <a:rPr lang="zh-CN" altLang="en-US" sz="1895"/>
              <a:t>忆正</a:t>
            </a:r>
            <a:r>
              <a:rPr lang="en-US" altLang="zh-CN" sz="1895"/>
              <a:t>(MemoRight,</a:t>
            </a:r>
            <a:r>
              <a:rPr lang="zh-CN" altLang="en-US" sz="1895"/>
              <a:t>华中科大</a:t>
            </a:r>
            <a:r>
              <a:rPr lang="en-US" altLang="zh-CN" sz="1895"/>
              <a:t>) </a:t>
            </a:r>
            <a:endParaRPr lang="en-US" altLang="zh-CN" sz="1895"/>
          </a:p>
          <a:p>
            <a:pPr lvl="1">
              <a:lnSpc>
                <a:spcPct val="80000"/>
              </a:lnSpc>
            </a:pPr>
            <a:r>
              <a:rPr lang="zh-CN" altLang="en-US" sz="1895"/>
              <a:t>固捷</a:t>
            </a:r>
            <a:r>
              <a:rPr lang="en-US" altLang="zh-CN" sz="1895"/>
              <a:t>(</a:t>
            </a:r>
            <a:r>
              <a:rPr lang="zh-CN" altLang="en-US" sz="1895"/>
              <a:t>武汉</a:t>
            </a:r>
            <a:r>
              <a:rPr lang="en-US" altLang="zh-CN" sz="1895"/>
              <a:t>,</a:t>
            </a:r>
            <a:r>
              <a:rPr lang="zh-CN" altLang="en-US" sz="1895"/>
              <a:t>华中科大</a:t>
            </a:r>
            <a:r>
              <a:rPr lang="en-US" altLang="zh-CN" sz="1895"/>
              <a:t>)</a:t>
            </a:r>
            <a:endParaRPr lang="en-US" altLang="zh-CN" sz="1895"/>
          </a:p>
          <a:p>
            <a:pPr lvl="1">
              <a:lnSpc>
                <a:spcPct val="80000"/>
              </a:lnSpc>
            </a:pPr>
            <a:r>
              <a:rPr lang="zh-CN" altLang="en-US" sz="1895"/>
              <a:t>源科</a:t>
            </a:r>
            <a:r>
              <a:rPr lang="en-US" altLang="zh-CN" sz="1895"/>
              <a:t>(RunCore,</a:t>
            </a:r>
            <a:r>
              <a:rPr lang="zh-CN" altLang="en-US" sz="1895"/>
              <a:t>长沙</a:t>
            </a:r>
            <a:r>
              <a:rPr lang="en-US" altLang="zh-CN" sz="1895"/>
              <a:t>,</a:t>
            </a:r>
            <a:r>
              <a:rPr lang="zh-CN" altLang="en-US" sz="1895"/>
              <a:t>国防科大）</a:t>
            </a:r>
            <a:endParaRPr lang="zh-CN" altLang="en-US" sz="4265" b="1">
              <a:solidFill>
                <a:srgbClr val="FF330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lstStyle/>
          <a:p>
            <a:r>
              <a:rPr lang="en-US" altLang="zh-CN"/>
              <a:t>8 </a:t>
            </a:r>
            <a:r>
              <a:rPr lang="zh-CN" altLang="en-US"/>
              <a:t>实验平台</a:t>
            </a:r>
            <a:endParaRPr lang="zh-CN" altLang="en-US"/>
          </a:p>
        </p:txBody>
      </p:sp>
      <p:sp>
        <p:nvSpPr>
          <p:cNvPr id="310275" name="Rectangle 3"/>
          <p:cNvSpPr>
            <a:spLocks noGrp="1" noChangeArrowheads="1"/>
          </p:cNvSpPr>
          <p:nvPr>
            <p:ph type="body" idx="1"/>
          </p:nvPr>
        </p:nvSpPr>
        <p:spPr/>
        <p:txBody>
          <a:bodyPr/>
          <a:lstStyle/>
          <a:p>
            <a:r>
              <a:rPr lang="en-US" altLang="zh-CN" sz="3125">
                <a:solidFill>
                  <a:srgbClr val="320E04"/>
                </a:solidFill>
              </a:rPr>
              <a:t>DiskSim</a:t>
            </a:r>
            <a:endParaRPr lang="en-US" altLang="zh-CN" sz="3125">
              <a:solidFill>
                <a:srgbClr val="320E04"/>
              </a:solidFill>
            </a:endParaRPr>
          </a:p>
          <a:p>
            <a:pPr lvl="1"/>
            <a:r>
              <a:rPr lang="en-US" altLang="zh-CN"/>
              <a:t>http://www.pdl.cmu.edu/DiskSim/</a:t>
            </a:r>
            <a:endParaRPr lang="en-US" altLang="zh-CN" sz="2750">
              <a:solidFill>
                <a:srgbClr val="320E04"/>
              </a:solidFill>
            </a:endParaRPr>
          </a:p>
          <a:p>
            <a:r>
              <a:rPr lang="en-US" altLang="zh-CN" sz="3125">
                <a:solidFill>
                  <a:srgbClr val="320E04"/>
                </a:solidFill>
              </a:rPr>
              <a:t>CMU</a:t>
            </a:r>
            <a:r>
              <a:rPr lang="zh-CN" altLang="en-US" sz="3125">
                <a:solidFill>
                  <a:srgbClr val="320E04"/>
                </a:solidFill>
              </a:rPr>
              <a:t>大学设计的一种高效、准确、可配置的磁盘仿真系统。它支持各方面存储子系统的研究。它包括模块模拟磁盘、中间控制器、总线、设备驱动程序、请求调度、磁盘块缓存和磁盘阵列的数据组织。</a:t>
            </a:r>
            <a:endParaRPr lang="zh-CN" altLang="en-US" sz="3125">
              <a:solidFill>
                <a:srgbClr val="320E04"/>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r>
              <a:rPr lang="zh-CN" altLang="en-US" dirty="0"/>
              <a:t>其他相关仿真器</a:t>
            </a:r>
            <a:endParaRPr lang="zh-CN" altLang="en-US" dirty="0"/>
          </a:p>
        </p:txBody>
      </p:sp>
      <p:sp>
        <p:nvSpPr>
          <p:cNvPr id="319491" name="Rectangle 3"/>
          <p:cNvSpPr>
            <a:spLocks noGrp="1" noChangeArrowheads="1"/>
          </p:cNvSpPr>
          <p:nvPr>
            <p:ph type="body" idx="1"/>
          </p:nvPr>
        </p:nvSpPr>
        <p:spPr/>
        <p:txBody>
          <a:bodyPr/>
          <a:lstStyle/>
          <a:p>
            <a:r>
              <a:rPr lang="en-US" altLang="zh-CN" sz="2465" dirty="0"/>
              <a:t>PSU </a:t>
            </a:r>
            <a:r>
              <a:rPr lang="en-US" altLang="zh-CN" sz="2465" dirty="0" err="1"/>
              <a:t>Flashsim</a:t>
            </a:r>
            <a:endParaRPr lang="en-US" altLang="zh-CN" sz="2465" dirty="0"/>
          </a:p>
          <a:p>
            <a:pPr lvl="1"/>
            <a:r>
              <a:rPr lang="en-US" altLang="zh-CN" sz="2085" dirty="0">
                <a:hlinkClick r:id="rId1"/>
              </a:rPr>
              <a:t>http://csl.cse.psu.edu/?q=node/321</a:t>
            </a:r>
            <a:endParaRPr lang="en-US" altLang="zh-CN" sz="2085" dirty="0"/>
          </a:p>
          <a:p>
            <a:pPr lvl="1"/>
            <a:r>
              <a:rPr lang="zh-CN" altLang="en-US" sz="2085" dirty="0"/>
              <a:t>普通</a:t>
            </a:r>
            <a:endParaRPr lang="zh-CN" altLang="en-US" sz="2085" dirty="0"/>
          </a:p>
          <a:p>
            <a:pPr lvl="1"/>
            <a:r>
              <a:rPr lang="zh-CN" altLang="en-US" sz="2085" dirty="0"/>
              <a:t>面向对象</a:t>
            </a:r>
            <a:endParaRPr lang="zh-CN" altLang="en-US" sz="2085" dirty="0"/>
          </a:p>
          <a:p>
            <a:r>
              <a:rPr lang="en-US" altLang="zh-CN" sz="2465" dirty="0"/>
              <a:t>Microsoft </a:t>
            </a:r>
            <a:endParaRPr lang="en-US" altLang="zh-CN" sz="2465" dirty="0"/>
          </a:p>
          <a:p>
            <a:pPr lvl="1"/>
            <a:r>
              <a:rPr lang="en-US" altLang="zh-CN" sz="2085" dirty="0">
                <a:hlinkClick r:id="rId2"/>
              </a:rPr>
              <a:t>http://research.microsoft.com/en-us/downloads/b41019e2-1d2b-44d8-b512-ba35ab814cd4/</a:t>
            </a:r>
            <a:endParaRPr lang="en-US" altLang="zh-CN" sz="2085" dirty="0"/>
          </a:p>
          <a:p>
            <a:r>
              <a:rPr lang="en-US" altLang="zh-CN" sz="2465" dirty="0"/>
              <a:t>VSSIM: Virtual SSD Simulator</a:t>
            </a:r>
            <a:endParaRPr lang="en-US" altLang="zh-CN" sz="2465" dirty="0"/>
          </a:p>
          <a:p>
            <a:pPr lvl="1"/>
            <a:r>
              <a:rPr lang="en-US" altLang="zh-CN" sz="2085" dirty="0" err="1"/>
              <a:t>Hanyang</a:t>
            </a:r>
            <a:r>
              <a:rPr lang="en-US" altLang="zh-CN" sz="2085" dirty="0"/>
              <a:t> University, Seoul, Korea</a:t>
            </a:r>
            <a:endParaRPr lang="en-US" altLang="zh-CN" sz="2085" dirty="0"/>
          </a:p>
          <a:p>
            <a:r>
              <a:rPr lang="en-US" altLang="zh-CN" sz="2285" dirty="0" err="1"/>
              <a:t>SSDSim</a:t>
            </a:r>
            <a:endParaRPr lang="en-US" altLang="zh-CN" sz="2285" dirty="0"/>
          </a:p>
          <a:p>
            <a:pPr lvl="1"/>
            <a:r>
              <a:rPr lang="en-US" altLang="zh-CN" sz="2085" dirty="0" err="1"/>
              <a:t>Huazhong</a:t>
            </a:r>
            <a:r>
              <a:rPr lang="en-US" altLang="zh-CN" sz="2085" dirty="0"/>
              <a:t> University of Science and Technology</a:t>
            </a:r>
            <a:endParaRPr lang="en-US" altLang="zh-CN" sz="2085" dirty="0"/>
          </a:p>
          <a:p>
            <a:pPr lvl="1"/>
            <a:r>
              <a:rPr lang="en-US" altLang="zh-CN" sz="2085" dirty="0">
                <a:hlinkClick r:id="rId3"/>
              </a:rPr>
              <a:t>https://github.com/narges64/SSDSim-Original</a:t>
            </a:r>
            <a:endParaRPr lang="en-US" altLang="zh-CN" sz="2085" dirty="0">
              <a:hlinkClick r:id="rId3"/>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p:txBody>
          <a:bodyPr/>
          <a:lstStyle/>
          <a:p>
            <a:r>
              <a:rPr lang="en-US" altLang="zh-CN"/>
              <a:t>9 </a:t>
            </a:r>
            <a:r>
              <a:rPr lang="zh-CN" altLang="en-US"/>
              <a:t>参考资料</a:t>
            </a:r>
            <a:endParaRPr lang="zh-CN" altLang="en-US"/>
          </a:p>
        </p:txBody>
      </p:sp>
      <p:sp>
        <p:nvSpPr>
          <p:cNvPr id="311299" name="Rectangle 3"/>
          <p:cNvSpPr>
            <a:spLocks noGrp="1" noChangeArrowheads="1"/>
          </p:cNvSpPr>
          <p:nvPr>
            <p:ph type="body" idx="1"/>
          </p:nvPr>
        </p:nvSpPr>
        <p:spPr/>
        <p:txBody>
          <a:bodyPr/>
          <a:lstStyle/>
          <a:p>
            <a:pPr>
              <a:lnSpc>
                <a:spcPct val="90000"/>
              </a:lnSpc>
            </a:pPr>
            <a:r>
              <a:rPr lang="zh-CN" altLang="en-US" sz="2465"/>
              <a:t>顶级会议：</a:t>
            </a:r>
            <a:endParaRPr lang="zh-CN" altLang="en-US" sz="2465"/>
          </a:p>
          <a:p>
            <a:pPr lvl="1">
              <a:lnSpc>
                <a:spcPct val="90000"/>
              </a:lnSpc>
            </a:pPr>
            <a:r>
              <a:rPr lang="en-US" altLang="zh-CN" sz="2085"/>
              <a:t>FAST</a:t>
            </a:r>
            <a:endParaRPr lang="en-US" altLang="zh-CN" sz="2085"/>
          </a:p>
          <a:p>
            <a:pPr lvl="1">
              <a:lnSpc>
                <a:spcPct val="90000"/>
              </a:lnSpc>
            </a:pPr>
            <a:r>
              <a:rPr lang="en-US" altLang="zh-CN" sz="2085"/>
              <a:t>ISCA,</a:t>
            </a:r>
            <a:endParaRPr lang="en-US" altLang="zh-CN" sz="2085"/>
          </a:p>
          <a:p>
            <a:pPr lvl="1">
              <a:lnSpc>
                <a:spcPct val="90000"/>
              </a:lnSpc>
            </a:pPr>
            <a:r>
              <a:rPr lang="en-US" altLang="zh-CN" sz="2085"/>
              <a:t>OSDI</a:t>
            </a:r>
            <a:endParaRPr lang="en-US" altLang="zh-CN" sz="2085"/>
          </a:p>
          <a:p>
            <a:pPr lvl="1">
              <a:lnSpc>
                <a:spcPct val="90000"/>
              </a:lnSpc>
            </a:pPr>
            <a:r>
              <a:rPr lang="en-US" altLang="zh-CN" sz="2085"/>
              <a:t>HPCA</a:t>
            </a:r>
            <a:endParaRPr lang="en-US" altLang="zh-CN" sz="2085"/>
          </a:p>
          <a:p>
            <a:pPr lvl="1">
              <a:lnSpc>
                <a:spcPct val="90000"/>
              </a:lnSpc>
            </a:pPr>
            <a:r>
              <a:rPr lang="en-US" altLang="zh-CN" sz="2085"/>
              <a:t>USENIX ATC</a:t>
            </a:r>
            <a:endParaRPr lang="en-US" altLang="zh-CN" sz="2085"/>
          </a:p>
          <a:p>
            <a:pPr lvl="1">
              <a:lnSpc>
                <a:spcPct val="90000"/>
              </a:lnSpc>
            </a:pPr>
            <a:r>
              <a:rPr lang="en-US" altLang="zh-CN" sz="2085"/>
              <a:t>MICRO,</a:t>
            </a:r>
            <a:endParaRPr lang="en-US" altLang="zh-CN" sz="2085"/>
          </a:p>
          <a:p>
            <a:pPr lvl="1">
              <a:lnSpc>
                <a:spcPct val="90000"/>
              </a:lnSpc>
            </a:pPr>
            <a:r>
              <a:rPr lang="en-US" altLang="zh-CN" sz="2085"/>
              <a:t>ASPLOS,</a:t>
            </a:r>
            <a:endParaRPr lang="en-US" altLang="zh-CN" sz="2085"/>
          </a:p>
          <a:p>
            <a:pPr lvl="1">
              <a:lnSpc>
                <a:spcPct val="90000"/>
              </a:lnSpc>
            </a:pPr>
            <a:r>
              <a:rPr lang="en-US" altLang="zh-CN" sz="2085"/>
              <a:t>EuroSys</a:t>
            </a:r>
            <a:r>
              <a:rPr lang="zh-CN" altLang="en-US" sz="2085"/>
              <a:t>，</a:t>
            </a:r>
            <a:endParaRPr lang="zh-CN" altLang="en-US" sz="2085"/>
          </a:p>
          <a:p>
            <a:pPr lvl="1">
              <a:lnSpc>
                <a:spcPct val="90000"/>
              </a:lnSpc>
            </a:pPr>
            <a:r>
              <a:rPr lang="en-US" altLang="zh-CN" sz="2085"/>
              <a:t>MSST</a:t>
            </a:r>
            <a:endParaRPr lang="en-US" altLang="zh-CN" sz="2085"/>
          </a:p>
          <a:p>
            <a:pPr>
              <a:lnSpc>
                <a:spcPct val="90000"/>
              </a:lnSpc>
            </a:pPr>
            <a:r>
              <a:rPr lang="en-US" altLang="zh-CN" sz="2465"/>
              <a:t>SNIA</a:t>
            </a:r>
            <a:endParaRPr lang="en-US" altLang="zh-CN" sz="2465"/>
          </a:p>
          <a:p>
            <a:pPr>
              <a:lnSpc>
                <a:spcPct val="90000"/>
              </a:lnSpc>
            </a:pPr>
            <a:endParaRPr lang="en-US" altLang="zh-CN" sz="2465"/>
          </a:p>
        </p:txBody>
      </p:sp>
      <p:pic>
        <p:nvPicPr>
          <p:cNvPr id="311301" name="Picture 5" descr="@[AKW2PQS303Z}OK1KUDJ8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80768" y="801340"/>
            <a:ext cx="5118140" cy="55514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sz="quarter" idx="1"/>
          </p:nvPr>
        </p:nvSpPr>
        <p:spPr/>
        <p:txBody>
          <a:bodyPr/>
          <a:lstStyle/>
          <a:p>
            <a:r>
              <a:rPr lang="en-US" altLang="zh-CN" sz="3200" dirty="0"/>
              <a:t>Thank You Very Much!</a:t>
            </a:r>
            <a:endParaRPr lang="en-US" sz="3200"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SSD</a:t>
            </a:r>
            <a:r>
              <a:rPr lang="zh-CN" altLang="en-US" dirty="0"/>
              <a:t>的实物模型</a:t>
            </a:r>
            <a:endParaRPr lang="zh-CN" altLang="en-US" dirty="0"/>
          </a:p>
        </p:txBody>
      </p:sp>
      <p:sp>
        <p:nvSpPr>
          <p:cNvPr id="3" name="文本占位符 2"/>
          <p:cNvSpPr>
            <a:spLocks noGrp="1"/>
          </p:cNvSpPr>
          <p:nvPr>
            <p:ph type="body" idx="1"/>
          </p:nvPr>
        </p:nvSpPr>
        <p:spPr/>
        <p:txBody>
          <a:bodyPr/>
          <a:lstStyle/>
          <a:p>
            <a:pPr>
              <a:buNone/>
            </a:pPr>
            <a:endParaRPr lang="zh-CN" altLang="en-US" dirty="0"/>
          </a:p>
        </p:txBody>
      </p:sp>
      <p:pic>
        <p:nvPicPr>
          <p:cNvPr id="1026" name="Picture 2"/>
          <p:cNvPicPr>
            <a:picLocks noChangeAspect="1" noChangeArrowheads="1"/>
          </p:cNvPicPr>
          <p:nvPr/>
        </p:nvPicPr>
        <p:blipFill>
          <a:blip r:embed="rId1"/>
          <a:srcRect/>
          <a:stretch>
            <a:fillRect/>
          </a:stretch>
        </p:blipFill>
        <p:spPr bwMode="auto">
          <a:xfrm>
            <a:off x="2776516" y="1049337"/>
            <a:ext cx="5238772" cy="51496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1_book_Pri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ook_Print">
      <a:majorFont>
        <a:latin typeface="黑体"/>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ook_Print 1">
        <a:dk1>
          <a:srgbClr val="5F5F5F"/>
        </a:dk1>
        <a:lt1>
          <a:srgbClr val="FFFFFF"/>
        </a:lt1>
        <a:dk2>
          <a:srgbClr val="000000"/>
        </a:dk2>
        <a:lt2>
          <a:srgbClr val="DDDDDD"/>
        </a:lt2>
        <a:accent1>
          <a:srgbClr val="C0C0C0"/>
        </a:accent1>
        <a:accent2>
          <a:srgbClr val="EAEAEA"/>
        </a:accent2>
        <a:accent3>
          <a:srgbClr val="FFFFFF"/>
        </a:accent3>
        <a:accent4>
          <a:srgbClr val="505050"/>
        </a:accent4>
        <a:accent5>
          <a:srgbClr val="DCDCDC"/>
        </a:accent5>
        <a:accent6>
          <a:srgbClr val="D4D4D4"/>
        </a:accent6>
        <a:hlink>
          <a:srgbClr val="4D4D4D"/>
        </a:hlink>
        <a:folHlink>
          <a:srgbClr val="B2B2B2"/>
        </a:folHlink>
      </a:clrScheme>
      <a:clrMap bg1="lt1" tx1="dk1" bg2="lt2" tx2="dk2" accent1="accent1" accent2="accent2" accent3="accent3" accent4="accent4" accent5="accent5" accent6="accent6" hlink="hlink" folHlink="folHlink"/>
    </a:extraClrScheme>
    <a:extraClrScheme>
      <a:clrScheme name="book_Print 2">
        <a:dk1>
          <a:srgbClr val="384868"/>
        </a:dk1>
        <a:lt1>
          <a:srgbClr val="FFFFFF"/>
        </a:lt1>
        <a:dk2>
          <a:srgbClr val="000000"/>
        </a:dk2>
        <a:lt2>
          <a:srgbClr val="CCCCCC"/>
        </a:lt2>
        <a:accent1>
          <a:srgbClr val="C0C9F6"/>
        </a:accent1>
        <a:accent2>
          <a:srgbClr val="4BA1E1"/>
        </a:accent2>
        <a:accent3>
          <a:srgbClr val="FFFFFF"/>
        </a:accent3>
        <a:accent4>
          <a:srgbClr val="2E3C58"/>
        </a:accent4>
        <a:accent5>
          <a:srgbClr val="DCE1FA"/>
        </a:accent5>
        <a:accent6>
          <a:srgbClr val="4391CC"/>
        </a:accent6>
        <a:hlink>
          <a:srgbClr val="3D7AB7"/>
        </a:hlink>
        <a:folHlink>
          <a:srgbClr val="B2B2B2"/>
        </a:folHlink>
      </a:clrScheme>
      <a:clrMap bg1="lt1" tx1="dk1" bg2="lt2" tx2="dk2" accent1="accent1" accent2="accent2" accent3="accent3" accent4="accent4" accent5="accent5" accent6="accent6" hlink="hlink" folHlink="folHlink"/>
    </a:extraClrScheme>
    <a:extraClrScheme>
      <a:clrScheme name="book_Print 3">
        <a:dk1>
          <a:srgbClr val="384868"/>
        </a:dk1>
        <a:lt1>
          <a:srgbClr val="FFFFFF"/>
        </a:lt1>
        <a:dk2>
          <a:srgbClr val="000000"/>
        </a:dk2>
        <a:lt2>
          <a:srgbClr val="CCCCCC"/>
        </a:lt2>
        <a:accent1>
          <a:srgbClr val="C0C9F6"/>
        </a:accent1>
        <a:accent2>
          <a:srgbClr val="A1B67A"/>
        </a:accent2>
        <a:accent3>
          <a:srgbClr val="FFFFFF"/>
        </a:accent3>
        <a:accent4>
          <a:srgbClr val="2E3C58"/>
        </a:accent4>
        <a:accent5>
          <a:srgbClr val="DCE1FA"/>
        </a:accent5>
        <a:accent6>
          <a:srgbClr val="91A56E"/>
        </a:accent6>
        <a:hlink>
          <a:srgbClr val="789ED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book_Print</Template>
  <TotalTime>0</TotalTime>
  <Words>8066</Words>
  <Application>WPS 演示</Application>
  <PresentationFormat>自定义</PresentationFormat>
  <Paragraphs>580</Paragraphs>
  <Slides>89</Slides>
  <Notes>12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89</vt:i4>
      </vt:variant>
    </vt:vector>
  </HeadingPairs>
  <TitlesOfParts>
    <vt:vector size="104" baseType="lpstr">
      <vt:lpstr>Arial</vt:lpstr>
      <vt:lpstr>宋体</vt:lpstr>
      <vt:lpstr>Wingdings</vt:lpstr>
      <vt:lpstr>Times New Roman</vt:lpstr>
      <vt:lpstr>黑体</vt:lpstr>
      <vt:lpstr>微软雅黑</vt:lpstr>
      <vt:lpstr>Arial Unicode MS</vt:lpstr>
      <vt:lpstr>Calibri</vt:lpstr>
      <vt:lpstr>Gulim</vt:lpstr>
      <vt:lpstr>Dotum</vt:lpstr>
      <vt:lpstr>Wingdings 3</vt:lpstr>
      <vt:lpstr>Trebuchet MS</vt:lpstr>
      <vt:lpstr>Tahoma</vt:lpstr>
      <vt:lpstr>Malgun Gothic</vt:lpstr>
      <vt:lpstr>1_book_Print</vt:lpstr>
      <vt:lpstr>PowerPoint 演示文稿</vt:lpstr>
      <vt:lpstr>前观</vt:lpstr>
      <vt:lpstr>PowerPoint 演示文稿</vt:lpstr>
      <vt:lpstr>PowerPoint 演示文稿</vt:lpstr>
      <vt:lpstr>多种存储介质的对比</vt:lpstr>
      <vt:lpstr>主要内容</vt:lpstr>
      <vt:lpstr>1 Solid State Disk简介</vt:lpstr>
      <vt:lpstr>1.2 SSD应用领域</vt:lpstr>
      <vt:lpstr>SSD的实物模型</vt:lpstr>
      <vt:lpstr>1.1 SSD分类</vt:lpstr>
      <vt:lpstr>NAND vs. NOR</vt:lpstr>
      <vt:lpstr>PowerPoint 演示文稿</vt:lpstr>
      <vt:lpstr>SSD的基本特点</vt:lpstr>
      <vt:lpstr>1.3 数据访问时间</vt:lpstr>
      <vt:lpstr>1.4 随机I/O性能</vt:lpstr>
      <vt:lpstr>1.5 能耗</vt:lpstr>
      <vt:lpstr>1.6 性能和价格</vt:lpstr>
      <vt:lpstr>2 Flash-based SSD 特点</vt:lpstr>
      <vt:lpstr>2.1 SSD优点</vt:lpstr>
      <vt:lpstr>2.2 SSD缺点</vt:lpstr>
      <vt:lpstr> 2.3 典型读写速率</vt:lpstr>
      <vt:lpstr> 硬盘读性能</vt:lpstr>
      <vt:lpstr>2.4 Flash重写问题</vt:lpstr>
      <vt:lpstr>固态盘的三种操作</vt:lpstr>
      <vt:lpstr>3 SSD内部结构</vt:lpstr>
      <vt:lpstr>PowerPoint 演示文稿</vt:lpstr>
      <vt:lpstr>3.1 Flash 内存</vt:lpstr>
      <vt:lpstr>NAND Flash</vt:lpstr>
      <vt:lpstr>NAND Flash</vt:lpstr>
      <vt:lpstr>3.2 NAND FLASH连接</vt:lpstr>
      <vt:lpstr>PowerPoint 演示文稿</vt:lpstr>
      <vt:lpstr>3.3 SSD软件层次结构</vt:lpstr>
      <vt:lpstr>4 SSD关键技术</vt:lpstr>
      <vt:lpstr>4.1 Flash Translation Layer(FTL)</vt:lpstr>
      <vt:lpstr>FTL</vt:lpstr>
      <vt:lpstr>FTL</vt:lpstr>
      <vt:lpstr>缓冲区介绍</vt:lpstr>
      <vt:lpstr>PowerPoint 演示文稿</vt:lpstr>
      <vt:lpstr>4.1 地址映射分类</vt:lpstr>
      <vt:lpstr>4.2 页映射算法</vt:lpstr>
      <vt:lpstr>页映射算法示例</vt:lpstr>
      <vt:lpstr>4.3 块映射算法</vt:lpstr>
      <vt:lpstr>块映射算法示例</vt:lpstr>
      <vt:lpstr>4.4 混合映射算法</vt:lpstr>
      <vt:lpstr>4.5 State-of-the-art FTL算法</vt:lpstr>
      <vt:lpstr>4.5.1 BAST FTL(2006)</vt:lpstr>
      <vt:lpstr>PowerPoint 演示文稿</vt:lpstr>
      <vt:lpstr>4.5.2 FAST FTL(2007)</vt:lpstr>
      <vt:lpstr>PowerPoint 演示文稿</vt:lpstr>
      <vt:lpstr>4.5.4 LAST FTL(2008)</vt:lpstr>
      <vt:lpstr>PowerPoint 演示文稿</vt:lpstr>
      <vt:lpstr>4.5.5 DFTL(2009)</vt:lpstr>
      <vt:lpstr>PowerPoint 演示文稿</vt:lpstr>
      <vt:lpstr>4.6 垃圾回收（GC）</vt:lpstr>
      <vt:lpstr>4.6.1 垃圾回收中的合并</vt:lpstr>
      <vt:lpstr>4.6.2 Full Merge例子</vt:lpstr>
      <vt:lpstr>4.6.3 垃圾回收相关问题</vt:lpstr>
      <vt:lpstr>4.7 损耗均衡</vt:lpstr>
      <vt:lpstr>4.7.1随机性磨损均衡算法的典型算法</vt:lpstr>
      <vt:lpstr>4.7.2 确定性磨损均衡算法典型算法</vt:lpstr>
      <vt:lpstr>缓冲区管理算法的介绍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 SSD设计方案</vt:lpstr>
      <vt:lpstr>5.1 Flash软件开发要求</vt:lpstr>
      <vt:lpstr>5.2 Flash硬件平台</vt:lpstr>
      <vt:lpstr>5.2.1 NVRAM模块 </vt:lpstr>
      <vt:lpstr>5.2.2 传统平台</vt:lpstr>
      <vt:lpstr>PowerPoint 演示文稿</vt:lpstr>
      <vt:lpstr>5.2.3 ASIC平台</vt:lpstr>
      <vt:lpstr>PowerPoint 演示文稿</vt:lpstr>
      <vt:lpstr>5.2.4 SSD平台</vt:lpstr>
      <vt:lpstr>PowerPoint 演示文稿</vt:lpstr>
      <vt:lpstr>PowerPoint 演示文稿</vt:lpstr>
      <vt:lpstr>6 SSD相关研究项目</vt:lpstr>
      <vt:lpstr>6.1 Improving Write Performance</vt:lpstr>
      <vt:lpstr>Problem Definition</vt:lpstr>
      <vt:lpstr>6.3 Wear Leveling</vt:lpstr>
      <vt:lpstr>SLC vs. MLC</vt:lpstr>
      <vt:lpstr>7 SSD工业界厂商</vt:lpstr>
      <vt:lpstr>8 实验平台</vt:lpstr>
      <vt:lpstr>其他相关仿真器</vt:lpstr>
      <vt:lpstr>9 参考资料</vt:lpstr>
      <vt:lpstr>PowerPoint 演示文稿</vt:lpstr>
    </vt:vector>
  </TitlesOfParts>
  <Company>武汉大学</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何水兵</dc:creator>
  <cp:lastModifiedBy>飞雪追白花</cp:lastModifiedBy>
  <cp:revision>2681</cp:revision>
  <cp:lastPrinted>2016-01-17T02:49:00Z</cp:lastPrinted>
  <dcterms:created xsi:type="dcterms:W3CDTF">2010-03-15T00:01:00Z</dcterms:created>
  <dcterms:modified xsi:type="dcterms:W3CDTF">2018-04-26T04:55:09Z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